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media/image9.jpg" ContentType="image/jpeg"/>
  <Override PartName="/ppt/media/image10.jpg" ContentType="image/jpeg"/>
  <Override PartName="/ppt/media/image11.jpg" ContentType="image/jpeg"/>
  <Override PartName="/ppt/media/image12.jp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65.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 id="2147483840" r:id="rId2"/>
  </p:sldMasterIdLst>
  <p:notesMasterIdLst>
    <p:notesMasterId r:id="rId37"/>
  </p:notesMasterIdLst>
  <p:sldIdLst>
    <p:sldId id="287" r:id="rId3"/>
    <p:sldId id="272" r:id="rId4"/>
    <p:sldId id="257" r:id="rId5"/>
    <p:sldId id="320" r:id="rId6"/>
    <p:sldId id="286" r:id="rId7"/>
    <p:sldId id="290" r:id="rId8"/>
    <p:sldId id="309" r:id="rId9"/>
    <p:sldId id="262" r:id="rId10"/>
    <p:sldId id="264" r:id="rId11"/>
    <p:sldId id="292" r:id="rId12"/>
    <p:sldId id="276" r:id="rId13"/>
    <p:sldId id="322" r:id="rId14"/>
    <p:sldId id="293" r:id="rId15"/>
    <p:sldId id="294" r:id="rId16"/>
    <p:sldId id="301" r:id="rId17"/>
    <p:sldId id="300" r:id="rId18"/>
    <p:sldId id="304" r:id="rId19"/>
    <p:sldId id="305" r:id="rId20"/>
    <p:sldId id="310" r:id="rId21"/>
    <p:sldId id="303" r:id="rId22"/>
    <p:sldId id="312" r:id="rId23"/>
    <p:sldId id="299" r:id="rId24"/>
    <p:sldId id="302" r:id="rId25"/>
    <p:sldId id="313" r:id="rId26"/>
    <p:sldId id="307" r:id="rId27"/>
    <p:sldId id="315" r:id="rId28"/>
    <p:sldId id="319" r:id="rId29"/>
    <p:sldId id="316" r:id="rId30"/>
    <p:sldId id="321" r:id="rId31"/>
    <p:sldId id="318" r:id="rId32"/>
    <p:sldId id="298" r:id="rId33"/>
    <p:sldId id="311" r:id="rId34"/>
    <p:sldId id="306" r:id="rId35"/>
    <p:sldId id="291" r:id="rId36"/>
  </p:sldIdLst>
  <p:sldSz cx="9144000" cy="5715000" type="screen16x10"/>
  <p:notesSz cx="6858000" cy="9144000"/>
  <p:defaultTextStyle>
    <a:defPPr>
      <a:defRPr lang="en-US"/>
    </a:defPPr>
    <a:lvl1pPr marL="0" algn="l" defTabSz="849001" rtl="0" eaLnBrk="1" latinLnBrk="0" hangingPunct="1">
      <a:defRPr sz="1700" kern="1200">
        <a:solidFill>
          <a:schemeClr val="tx1"/>
        </a:solidFill>
        <a:latin typeface="+mn-lt"/>
        <a:ea typeface="+mn-ea"/>
        <a:cs typeface="+mn-cs"/>
      </a:defRPr>
    </a:lvl1pPr>
    <a:lvl2pPr marL="424500" algn="l" defTabSz="849001" rtl="0" eaLnBrk="1" latinLnBrk="0" hangingPunct="1">
      <a:defRPr sz="1700" kern="1200">
        <a:solidFill>
          <a:schemeClr val="tx1"/>
        </a:solidFill>
        <a:latin typeface="+mn-lt"/>
        <a:ea typeface="+mn-ea"/>
        <a:cs typeface="+mn-cs"/>
      </a:defRPr>
    </a:lvl2pPr>
    <a:lvl3pPr marL="849001" algn="l" defTabSz="849001" rtl="0" eaLnBrk="1" latinLnBrk="0" hangingPunct="1">
      <a:defRPr sz="1700" kern="1200">
        <a:solidFill>
          <a:schemeClr val="tx1"/>
        </a:solidFill>
        <a:latin typeface="+mn-lt"/>
        <a:ea typeface="+mn-ea"/>
        <a:cs typeface="+mn-cs"/>
      </a:defRPr>
    </a:lvl3pPr>
    <a:lvl4pPr marL="1273501" algn="l" defTabSz="849001" rtl="0" eaLnBrk="1" latinLnBrk="0" hangingPunct="1">
      <a:defRPr sz="1700" kern="1200">
        <a:solidFill>
          <a:schemeClr val="tx1"/>
        </a:solidFill>
        <a:latin typeface="+mn-lt"/>
        <a:ea typeface="+mn-ea"/>
        <a:cs typeface="+mn-cs"/>
      </a:defRPr>
    </a:lvl4pPr>
    <a:lvl5pPr marL="1698002" algn="l" defTabSz="849001" rtl="0" eaLnBrk="1" latinLnBrk="0" hangingPunct="1">
      <a:defRPr sz="1700" kern="1200">
        <a:solidFill>
          <a:schemeClr val="tx1"/>
        </a:solidFill>
        <a:latin typeface="+mn-lt"/>
        <a:ea typeface="+mn-ea"/>
        <a:cs typeface="+mn-cs"/>
      </a:defRPr>
    </a:lvl5pPr>
    <a:lvl6pPr marL="2122502" algn="l" defTabSz="849001" rtl="0" eaLnBrk="1" latinLnBrk="0" hangingPunct="1">
      <a:defRPr sz="1700" kern="1200">
        <a:solidFill>
          <a:schemeClr val="tx1"/>
        </a:solidFill>
        <a:latin typeface="+mn-lt"/>
        <a:ea typeface="+mn-ea"/>
        <a:cs typeface="+mn-cs"/>
      </a:defRPr>
    </a:lvl6pPr>
    <a:lvl7pPr marL="2547002" algn="l" defTabSz="849001" rtl="0" eaLnBrk="1" latinLnBrk="0" hangingPunct="1">
      <a:defRPr sz="1700" kern="1200">
        <a:solidFill>
          <a:schemeClr val="tx1"/>
        </a:solidFill>
        <a:latin typeface="+mn-lt"/>
        <a:ea typeface="+mn-ea"/>
        <a:cs typeface="+mn-cs"/>
      </a:defRPr>
    </a:lvl7pPr>
    <a:lvl8pPr marL="2971503" algn="l" defTabSz="849001" rtl="0" eaLnBrk="1" latinLnBrk="0" hangingPunct="1">
      <a:defRPr sz="1700" kern="1200">
        <a:solidFill>
          <a:schemeClr val="tx1"/>
        </a:solidFill>
        <a:latin typeface="+mn-lt"/>
        <a:ea typeface="+mn-ea"/>
        <a:cs typeface="+mn-cs"/>
      </a:defRPr>
    </a:lvl8pPr>
    <a:lvl9pPr marL="3396003" algn="l" defTabSz="849001" rtl="0" eaLnBrk="1" latinLnBrk="0" hangingPunct="1">
      <a:defRPr sz="1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021"/>
    <a:srgbClr val="EAEAEA"/>
    <a:srgbClr val="FF6600"/>
    <a:srgbClr val="993300"/>
    <a:srgbClr val="3FDDDD"/>
    <a:srgbClr val="D20000"/>
    <a:srgbClr val="660033"/>
    <a:srgbClr val="CD6209"/>
    <a:srgbClr val="DE1414"/>
    <a:srgbClr val="722A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54" autoAdjust="0"/>
    <p:restoredTop sz="92986" autoAdjust="0"/>
  </p:normalViewPr>
  <p:slideViewPr>
    <p:cSldViewPr>
      <p:cViewPr>
        <p:scale>
          <a:sx n="100" d="100"/>
          <a:sy n="100" d="100"/>
        </p:scale>
        <p:origin x="-534" y="-582"/>
      </p:cViewPr>
      <p:guideLst>
        <p:guide orient="horz" pos="2712"/>
        <p:guide pos="16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5" d="100"/>
          <a:sy n="85" d="100"/>
        </p:scale>
        <p:origin x="-315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EE9F4E-D0B0-4A47-AC6C-64216C02F179}" type="doc">
      <dgm:prSet loTypeId="urn:microsoft.com/office/officeart/2005/8/layout/vList3" loCatId="list" qsTypeId="urn:microsoft.com/office/officeart/2005/8/quickstyle/3d3" qsCatId="3D" csTypeId="urn:microsoft.com/office/officeart/2005/8/colors/accent2_2" csCatId="accent2" phldr="1"/>
      <dgm:spPr/>
      <dgm:t>
        <a:bodyPr/>
        <a:lstStyle/>
        <a:p>
          <a:endParaRPr lang="en-US"/>
        </a:p>
      </dgm:t>
    </dgm:pt>
    <dgm:pt modelId="{882224DA-F0ED-4365-B17C-C93A1AFF835B}" type="pres">
      <dgm:prSet presAssocID="{8AEE9F4E-D0B0-4A47-AC6C-64216C02F179}" presName="linearFlow" presStyleCnt="0">
        <dgm:presLayoutVars>
          <dgm:dir/>
          <dgm:resizeHandles val="exact"/>
        </dgm:presLayoutVars>
      </dgm:prSet>
      <dgm:spPr/>
      <dgm:t>
        <a:bodyPr/>
        <a:lstStyle/>
        <a:p>
          <a:endParaRPr lang="en-US"/>
        </a:p>
      </dgm:t>
    </dgm:pt>
  </dgm:ptLst>
  <dgm:cxnLst>
    <dgm:cxn modelId="{38A97031-4AB2-43FD-BA8E-1D1975383818}" type="presOf" srcId="{8AEE9F4E-D0B0-4A47-AC6C-64216C02F179}" destId="{882224DA-F0ED-4365-B17C-C93A1AFF835B}" srcOrd="0" destOrd="0" presId="urn:microsoft.com/office/officeart/2005/8/layout/vList3"/>
  </dgm:cxnLst>
  <dgm:bg>
    <a:effectLst>
      <a:innerShdw blurRad="63500" dist="50800">
        <a:schemeClr val="tx2">
          <a:lumMod val="25000"/>
          <a:alpha val="57000"/>
        </a:schemeClr>
      </a:innerShdw>
    </a:effect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BED2391-2A5C-4A50-951D-15A825BA187E}" type="datetimeFigureOut">
              <a:rPr lang="en-US" smtClean="0"/>
              <a:t>6/3/2013</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2A93A2D-597F-4283-A0BD-AACF57AEA753}" type="slidenum">
              <a:rPr lang="en-US" smtClean="0"/>
              <a:t>‹#›</a:t>
            </a:fld>
            <a:endParaRPr lang="en-US"/>
          </a:p>
        </p:txBody>
      </p:sp>
    </p:spTree>
    <p:extLst>
      <p:ext uri="{BB962C8B-B14F-4D97-AF65-F5344CB8AC3E}">
        <p14:creationId xmlns:p14="http://schemas.microsoft.com/office/powerpoint/2010/main" val="2039289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8</a:t>
            </a:fld>
            <a:endParaRPr lang="en-US"/>
          </a:p>
        </p:txBody>
      </p:sp>
    </p:spTree>
    <p:extLst>
      <p:ext uri="{BB962C8B-B14F-4D97-AF65-F5344CB8AC3E}">
        <p14:creationId xmlns:p14="http://schemas.microsoft.com/office/powerpoint/2010/main" val="4200763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9</a:t>
            </a:fld>
            <a:endParaRPr lang="en-US"/>
          </a:p>
        </p:txBody>
      </p:sp>
    </p:spTree>
    <p:extLst>
      <p:ext uri="{BB962C8B-B14F-4D97-AF65-F5344CB8AC3E}">
        <p14:creationId xmlns:p14="http://schemas.microsoft.com/office/powerpoint/2010/main" val="354560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11</a:t>
            </a:fld>
            <a:endParaRPr lang="en-US"/>
          </a:p>
        </p:txBody>
      </p:sp>
    </p:spTree>
    <p:extLst>
      <p:ext uri="{BB962C8B-B14F-4D97-AF65-F5344CB8AC3E}">
        <p14:creationId xmlns:p14="http://schemas.microsoft.com/office/powerpoint/2010/main" val="31131880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14</a:t>
            </a:fld>
            <a:endParaRPr lang="en-US"/>
          </a:p>
        </p:txBody>
      </p:sp>
    </p:spTree>
    <p:extLst>
      <p:ext uri="{BB962C8B-B14F-4D97-AF65-F5344CB8AC3E}">
        <p14:creationId xmlns:p14="http://schemas.microsoft.com/office/powerpoint/2010/main" val="27645760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17</a:t>
            </a:fld>
            <a:endParaRPr lang="en-US"/>
          </a:p>
        </p:txBody>
      </p:sp>
    </p:spTree>
    <p:extLst>
      <p:ext uri="{BB962C8B-B14F-4D97-AF65-F5344CB8AC3E}">
        <p14:creationId xmlns:p14="http://schemas.microsoft.com/office/powerpoint/2010/main" val="28934151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27</a:t>
            </a:fld>
            <a:endParaRPr lang="en-US"/>
          </a:p>
        </p:txBody>
      </p:sp>
    </p:spTree>
    <p:extLst>
      <p:ext uri="{BB962C8B-B14F-4D97-AF65-F5344CB8AC3E}">
        <p14:creationId xmlns:p14="http://schemas.microsoft.com/office/powerpoint/2010/main" val="626988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7"/>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917988781"/>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93062648"/>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7"/>
            <a:ext cx="2057400" cy="487627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867"/>
            <a:ext cx="6019800"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314230081"/>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7"/>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16332363"/>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057439158"/>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9"/>
            <a:ext cx="7772400" cy="1135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63900629"/>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451875355"/>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665497578"/>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763476118"/>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919383348"/>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27543"/>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195919"/>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684152921"/>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921317030"/>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63780232"/>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924470619"/>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7"/>
            <a:ext cx="2057400" cy="487627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867"/>
            <a:ext cx="6019800"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210695257"/>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9"/>
            <a:ext cx="7772400" cy="1135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C1FA1-3294-4161-A7B9-24A991707FAB}" type="datetimeFigureOut">
              <a:rPr lang="en-US" smtClean="0"/>
              <a:t>6/3/2013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065880856"/>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34C1FA1-3294-4161-A7B9-24A991707FAB}" type="datetimeFigureOut">
              <a:rPr lang="en-US" smtClean="0"/>
              <a:t>6/3/2013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974215690"/>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34C1FA1-3294-4161-A7B9-24A991707FAB}" type="datetimeFigureOut">
              <a:rPr lang="en-US" smtClean="0"/>
              <a:t>6/3/2013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110620298"/>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4C1FA1-3294-4161-A7B9-24A991707FAB}" type="datetimeFigureOut">
              <a:rPr lang="en-US" smtClean="0"/>
              <a:t>6/3/2013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167254985"/>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C1FA1-3294-4161-A7B9-24A991707FAB}" type="datetimeFigureOut">
              <a:rPr lang="en-US" smtClean="0"/>
              <a:t>6/3/2013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018828381"/>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27543"/>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195919"/>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t>6/3/2013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452654502"/>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t>6/3/2013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615113551"/>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6961"/>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F34C1FA1-3294-4161-A7B9-24A991707FAB}" type="datetimeFigureOut">
              <a:rPr lang="en-US" smtClean="0"/>
              <a:t>6/3/2013</a:t>
            </a:fld>
            <a:endParaRPr lang="en-US"/>
          </a:p>
        </p:txBody>
      </p:sp>
      <p:sp>
        <p:nvSpPr>
          <p:cNvPr id="5" name="Footer Placeholder 4"/>
          <p:cNvSpPr>
            <a:spLocks noGrp="1"/>
          </p:cNvSpPr>
          <p:nvPr>
            <p:ph type="ftr" sz="quarter" idx="3"/>
          </p:nvPr>
        </p:nvSpPr>
        <p:spPr>
          <a:xfrm>
            <a:off x="3124200" y="5296961"/>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296961"/>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6D288AC0-5C2A-4B35-85E1-0F8F88D49730}" type="slidenum">
              <a:rPr lang="en-US" smtClean="0"/>
              <a:t>‹#›</a:t>
            </a:fld>
            <a:endParaRPr lang="en-US"/>
          </a:p>
        </p:txBody>
      </p:sp>
    </p:spTree>
    <p:extLst>
      <p:ext uri="{BB962C8B-B14F-4D97-AF65-F5344CB8AC3E}">
        <p14:creationId xmlns:p14="http://schemas.microsoft.com/office/powerpoint/2010/main" val="3891228085"/>
      </p:ext>
    </p:extLst>
  </p:cSld>
  <p:clrMap bg1="dk1" tx1="lt1" bg2="dk2" tx2="lt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6961"/>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5" name="Footer Placeholder 4"/>
          <p:cNvSpPr>
            <a:spLocks noGrp="1"/>
          </p:cNvSpPr>
          <p:nvPr>
            <p:ph type="ftr" sz="quarter" idx="3"/>
          </p:nvPr>
        </p:nvSpPr>
        <p:spPr>
          <a:xfrm>
            <a:off x="3124200" y="5296961"/>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6553200" y="5296961"/>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709326445"/>
      </p:ext>
    </p:extLst>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audio" Target="../media/media1.MP3"/><Relationship Id="rId7" Type="http://schemas.openxmlformats.org/officeDocument/2006/relationships/image" Target="../media/image2.png"/><Relationship Id="rId2" Type="http://schemas.microsoft.com/office/2007/relationships/media" Target="../media/media1.MP3"/><Relationship Id="rId1" Type="http://schemas.openxmlformats.org/officeDocument/2006/relationships/tags" Target="../tags/tag1.xml"/><Relationship Id="rId6" Type="http://schemas.microsoft.com/office/2007/relationships/hdphoto" Target="../media/hdphoto1.wdp"/><Relationship Id="rId11" Type="http://schemas.openxmlformats.org/officeDocument/2006/relationships/image" Target="../media/image5.png"/><Relationship Id="rId5" Type="http://schemas.openxmlformats.org/officeDocument/2006/relationships/image" Target="../media/image1.png"/><Relationship Id="rId10" Type="http://schemas.openxmlformats.org/officeDocument/2006/relationships/image" Target="../media/image4.jpg"/><Relationship Id="rId4" Type="http://schemas.openxmlformats.org/officeDocument/2006/relationships/slideLayout" Target="../slideLayouts/slideLayout7.xm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26.png"/><Relationship Id="rId3" Type="http://schemas.openxmlformats.org/officeDocument/2006/relationships/image" Target="../media/image23.jpeg"/><Relationship Id="rId7" Type="http://schemas.openxmlformats.org/officeDocument/2006/relationships/diagramLayout" Target="../diagrams/layout1.xml"/><Relationship Id="rId12" Type="http://schemas.microsoft.com/office/2007/relationships/hdphoto" Target="../media/hdphoto10.wdp"/><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Data" Target="../diagrams/data1.xml"/><Relationship Id="rId11" Type="http://schemas.openxmlformats.org/officeDocument/2006/relationships/image" Target="../media/image25.png"/><Relationship Id="rId5" Type="http://schemas.microsoft.com/office/2007/relationships/hdphoto" Target="../media/hdphoto9.wdp"/><Relationship Id="rId10" Type="http://schemas.microsoft.com/office/2007/relationships/diagramDrawing" Target="../diagrams/drawing1.xml"/><Relationship Id="rId4" Type="http://schemas.openxmlformats.org/officeDocument/2006/relationships/image" Target="../media/image24.png"/><Relationship Id="rId9" Type="http://schemas.openxmlformats.org/officeDocument/2006/relationships/diagramColors" Target="../diagrams/colors1.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7.xml"/><Relationship Id="rId5" Type="http://schemas.openxmlformats.org/officeDocument/2006/relationships/image" Target="../media/image29.gif"/><Relationship Id="rId4" Type="http://schemas.microsoft.com/office/2007/relationships/hdphoto" Target="../media/hdphoto11.wdp"/></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microsoft.com/office/2007/relationships/hdphoto" Target="../media/hdphoto12.wdp"/><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microsoft.com/office/2007/relationships/hdphoto" Target="../media/hdphoto15.wdp"/><Relationship Id="rId3" Type="http://schemas.microsoft.com/office/2007/relationships/hdphoto" Target="../media/hdphoto13.wdp"/><Relationship Id="rId7"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7.xml"/><Relationship Id="rId6" Type="http://schemas.microsoft.com/office/2007/relationships/hdphoto" Target="../media/hdphoto14.wdp"/><Relationship Id="rId5" Type="http://schemas.openxmlformats.org/officeDocument/2006/relationships/image" Target="../media/image36.png"/><Relationship Id="rId4" Type="http://schemas.openxmlformats.org/officeDocument/2006/relationships/image" Target="../media/image35.jpeg"/></Relationships>
</file>

<file path=ppt/slides/_rels/slide1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4.jpeg"/><Relationship Id="rId4" Type="http://schemas.openxmlformats.org/officeDocument/2006/relationships/image" Target="../media/image43.jpeg"/></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48.jpeg"/><Relationship Id="rId5" Type="http://schemas.microsoft.com/office/2007/relationships/hdphoto" Target="../media/hdphoto19.wdp"/><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7.xml"/><Relationship Id="rId5" Type="http://schemas.openxmlformats.org/officeDocument/2006/relationships/image" Target="../media/image52.jpeg"/><Relationship Id="rId4" Type="http://schemas.openxmlformats.org/officeDocument/2006/relationships/image" Target="../media/image51.jpeg"/></Relationships>
</file>

<file path=ppt/slides/_rels/slide2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7.xml"/><Relationship Id="rId5" Type="http://schemas.microsoft.com/office/2007/relationships/hdphoto" Target="../media/hdphoto20.wdp"/><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microsoft.com/office/2007/relationships/hdphoto" Target="../media/hdphoto24.wdp"/><Relationship Id="rId3" Type="http://schemas.openxmlformats.org/officeDocument/2006/relationships/image" Target="../media/image60.jpeg"/><Relationship Id="rId7" Type="http://schemas.openxmlformats.org/officeDocument/2006/relationships/image" Target="../media/image62.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microsoft.com/office/2007/relationships/hdphoto" Target="../media/hdphoto23.wdp"/><Relationship Id="rId5" Type="http://schemas.openxmlformats.org/officeDocument/2006/relationships/image" Target="../media/image61.png"/><Relationship Id="rId4" Type="http://schemas.microsoft.com/office/2007/relationships/hdphoto" Target="../media/hdphoto22.wdp"/><Relationship Id="rId9" Type="http://schemas.openxmlformats.org/officeDocument/2006/relationships/image" Target="../media/image63.jpeg"/></Relationships>
</file>

<file path=ppt/slides/_rels/slide28.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e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jpeg"/></Relationships>
</file>

<file path=ppt/slides/_rels/slide2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 Id="rId4" Type="http://schemas.openxmlformats.org/officeDocument/2006/relationships/image" Target="../media/image70.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4.jpeg"/><Relationship Id="rId2" Type="http://schemas.openxmlformats.org/officeDocument/2006/relationships/image" Target="../media/image71.jpeg"/><Relationship Id="rId1" Type="http://schemas.openxmlformats.org/officeDocument/2006/relationships/slideLayout" Target="../slideLayouts/slideLayout7.xml"/><Relationship Id="rId6" Type="http://schemas.microsoft.com/office/2007/relationships/hdphoto" Target="../media/hdphoto26.wdp"/><Relationship Id="rId5" Type="http://schemas.openxmlformats.org/officeDocument/2006/relationships/image" Target="../media/image73.png"/><Relationship Id="rId4" Type="http://schemas.microsoft.com/office/2007/relationships/hdphoto" Target="../media/hdphoto25.wdp"/></Relationships>
</file>

<file path=ppt/slides/_rels/slide31.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75.jpeg"/><Relationship Id="rId1" Type="http://schemas.openxmlformats.org/officeDocument/2006/relationships/slideLayout" Target="../slideLayouts/slideLayout7.xml"/><Relationship Id="rId6" Type="http://schemas.microsoft.com/office/2007/relationships/hdphoto" Target="../media/hdphoto28.wdp"/><Relationship Id="rId5" Type="http://schemas.openxmlformats.org/officeDocument/2006/relationships/image" Target="../media/image77.png"/><Relationship Id="rId4" Type="http://schemas.openxmlformats.org/officeDocument/2006/relationships/image" Target="../media/image76.gif"/></Relationships>
</file>

<file path=ppt/slides/_rels/slide32.xml.rels><?xml version="1.0" encoding="UTF-8" standalone="yes"?>
<Relationships xmlns="http://schemas.openxmlformats.org/package/2006/relationships"><Relationship Id="rId8" Type="http://schemas.microsoft.com/office/2007/relationships/hdphoto" Target="../media/hdphoto31.wdp"/><Relationship Id="rId3" Type="http://schemas.microsoft.com/office/2007/relationships/hdphoto" Target="../media/hdphoto29.wdp"/><Relationship Id="rId7" Type="http://schemas.openxmlformats.org/officeDocument/2006/relationships/image" Target="../media/image81.png"/><Relationship Id="rId2" Type="http://schemas.openxmlformats.org/officeDocument/2006/relationships/image" Target="../media/image78.jpeg"/><Relationship Id="rId1" Type="http://schemas.openxmlformats.org/officeDocument/2006/relationships/slideLayout" Target="../slideLayouts/slideLayout7.xml"/><Relationship Id="rId6" Type="http://schemas.microsoft.com/office/2007/relationships/hdphoto" Target="../media/hdphoto30.wdp"/><Relationship Id="rId5" Type="http://schemas.openxmlformats.org/officeDocument/2006/relationships/image" Target="../media/image80.png"/><Relationship Id="rId4" Type="http://schemas.openxmlformats.org/officeDocument/2006/relationships/image" Target="../media/image79.jpeg"/></Relationships>
</file>

<file path=ppt/slides/_rels/slide33.xml.rels><?xml version="1.0" encoding="UTF-8" standalone="yes"?>
<Relationships xmlns="http://schemas.openxmlformats.org/package/2006/relationships"><Relationship Id="rId3" Type="http://schemas.microsoft.com/office/2007/relationships/hdphoto" Target="../media/hdphoto32.wdp"/><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18.xml"/><Relationship Id="rId5" Type="http://schemas.openxmlformats.org/officeDocument/2006/relationships/image" Target="../media/image12.jpg"/><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18.jpeg"/><Relationship Id="rId7"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microsoft.com/office/2007/relationships/hdphoto" Target="../media/hdphoto5.wdp"/><Relationship Id="rId5" Type="http://schemas.openxmlformats.org/officeDocument/2006/relationships/image" Target="../media/image19.png"/><Relationship Id="rId10" Type="http://schemas.microsoft.com/office/2007/relationships/hdphoto" Target="../media/hdphoto7.wdp"/><Relationship Id="rId4" Type="http://schemas.microsoft.com/office/2007/relationships/hdphoto" Target="../media/hdphoto4.wdp"/><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60000"/>
                <a:lumOff val="40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5">
            <a:extLst>
              <a:ext uri="{BEBA8EAE-BF5A-486C-A8C5-ECC9F3942E4B}">
                <a14:imgProps xmlns:a14="http://schemas.microsoft.com/office/drawing/2010/main">
                  <a14:imgLayer r:embed="rId6">
                    <a14:imgEffect>
                      <a14:sharpenSoften amount="20000"/>
                    </a14:imgEffect>
                  </a14:imgLayer>
                </a14:imgProps>
              </a:ext>
              <a:ext uri="{28A0092B-C50C-407E-A947-70E740481C1C}">
                <a14:useLocalDpi xmlns:a14="http://schemas.microsoft.com/office/drawing/2010/main" val="0"/>
              </a:ext>
            </a:extLst>
          </a:blip>
          <a:srcRect l="7131" r="126"/>
          <a:stretch/>
        </p:blipFill>
        <p:spPr bwMode="auto">
          <a:xfrm>
            <a:off x="129540" y="1514475"/>
            <a:ext cx="8884920" cy="4011868"/>
          </a:xfrm>
          <a:prstGeom prst="rect">
            <a:avLst/>
          </a:prstGeom>
          <a:ln>
            <a:noFill/>
          </a:ln>
          <a:effectLst>
            <a:softEdge rad="112500"/>
          </a:effectLst>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298295" y="228550"/>
            <a:ext cx="8382000" cy="914305"/>
          </a:xfrm>
          <a:prstGeom prst="rect">
            <a:avLst/>
          </a:prstGeom>
          <a:ln>
            <a:noFill/>
          </a:ln>
          <a:effectLst>
            <a:glow rad="12700">
              <a:schemeClr val="bg2">
                <a:lumMod val="75000"/>
                <a:alpha val="18000"/>
              </a:schemeClr>
            </a:glow>
            <a:outerShdw dist="38100" dir="10800000" algn="r" rotWithShape="0">
              <a:prstClr val="black">
                <a:alpha val="40000"/>
              </a:prstClr>
            </a:outerShdw>
          </a:effectLst>
        </p:spPr>
      </p:pic>
      <p:pic>
        <p:nvPicPr>
          <p:cNvPr id="8" name="Over The Rainbow - Karaoke.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4267200" y="2552700"/>
            <a:ext cx="609600" cy="609600"/>
          </a:xfrm>
          <a:prstGeom prst="rect">
            <a:avLst/>
          </a:prstGeom>
        </p:spPr>
      </p:pic>
      <p:pic>
        <p:nvPicPr>
          <p:cNvPr id="3" name="Pictur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62400" y="2324100"/>
            <a:ext cx="1397786" cy="1395429"/>
          </a:xfrm>
          <a:prstGeom prst="rect">
            <a:avLst/>
          </a:prstGeom>
        </p:spPr>
      </p:pic>
      <p:pic>
        <p:nvPicPr>
          <p:cNvPr id="4" name="Over The Rainbow - Karaoke.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4267200" y="2552700"/>
            <a:ext cx="609600" cy="609600"/>
          </a:xfrm>
          <a:prstGeom prst="rect">
            <a:avLst/>
          </a:prstGeom>
        </p:spPr>
      </p:pic>
    </p:spTree>
    <p:custDataLst>
      <p:tags r:id="rId1"/>
    </p:custDataLst>
    <p:extLst>
      <p:ext uri="{BB962C8B-B14F-4D97-AF65-F5344CB8AC3E}">
        <p14:creationId xmlns:p14="http://schemas.microsoft.com/office/powerpoint/2010/main" val="1546196383"/>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
                                        </p:tgtEl>
                                      </p:cBhvr>
                                    </p:cmd>
                                  </p:childTnLst>
                                </p:cTn>
                              </p:par>
                              <p:par>
                                <p:cTn id="7" presetID="3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anim calcmode="lin" valueType="num">
                                      <p:cBhvr>
                                        <p:cTn id="9" dur="2750" fill="hold"/>
                                        <p:tgtEl>
                                          <p:spTgt spid="1028"/>
                                        </p:tgtEl>
                                        <p:attrNameLst>
                                          <p:attrName>ppt_w</p:attrName>
                                        </p:attrNameLst>
                                      </p:cBhvr>
                                      <p:tavLst>
                                        <p:tav tm="0">
                                          <p:val>
                                            <p:fltVal val="0"/>
                                          </p:val>
                                        </p:tav>
                                        <p:tav tm="100000">
                                          <p:val>
                                            <p:strVal val="#ppt_w"/>
                                          </p:val>
                                        </p:tav>
                                      </p:tavLst>
                                    </p:anim>
                                    <p:anim calcmode="lin" valueType="num">
                                      <p:cBhvr>
                                        <p:cTn id="10" dur="2750" fill="hold"/>
                                        <p:tgtEl>
                                          <p:spTgt spid="1028"/>
                                        </p:tgtEl>
                                        <p:attrNameLst>
                                          <p:attrName>ppt_h</p:attrName>
                                        </p:attrNameLst>
                                      </p:cBhvr>
                                      <p:tavLst>
                                        <p:tav tm="0">
                                          <p:val>
                                            <p:fltVal val="0"/>
                                          </p:val>
                                        </p:tav>
                                        <p:tav tm="100000">
                                          <p:val>
                                            <p:strVal val="#ppt_h"/>
                                          </p:val>
                                        </p:tav>
                                      </p:tavLst>
                                    </p:anim>
                                    <p:anim calcmode="lin" valueType="num">
                                      <p:cBhvr>
                                        <p:cTn id="11" dur="2750" fill="hold"/>
                                        <p:tgtEl>
                                          <p:spTgt spid="1028"/>
                                        </p:tgtEl>
                                        <p:attrNameLst>
                                          <p:attrName>style.rotation</p:attrName>
                                        </p:attrNameLst>
                                      </p:cBhvr>
                                      <p:tavLst>
                                        <p:tav tm="0">
                                          <p:val>
                                            <p:fltVal val="90"/>
                                          </p:val>
                                        </p:tav>
                                        <p:tav tm="100000">
                                          <p:val>
                                            <p:fltVal val="0"/>
                                          </p:val>
                                        </p:tav>
                                      </p:tavLst>
                                    </p:anim>
                                    <p:animEffect transition="in" filter="fade">
                                      <p:cBhvr>
                                        <p:cTn id="12" dur="2750"/>
                                        <p:tgtEl>
                                          <p:spTgt spid="1028"/>
                                        </p:tgtEl>
                                      </p:cBhvr>
                                    </p:animEffect>
                                  </p:childTnLst>
                                </p:cTn>
                              </p:par>
                            </p:childTnLst>
                          </p:cTn>
                        </p:par>
                        <p:par>
                          <p:cTn id="13" fill="hold">
                            <p:stCondLst>
                              <p:cond delay="2750"/>
                            </p:stCondLst>
                            <p:childTnLst>
                              <p:par>
                                <p:cTn id="14" presetID="6" presetClass="entr" presetSubtype="16"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repeatCount="indefinite" fill="hold" display="0">
                  <p:stCondLst>
                    <p:cond delay="indefinite"/>
                  </p:stCondLst>
                  <p:endCondLst>
                    <p:cond evt="onStopAudio" delay="0">
                      <p:tgtEl>
                        <p:sldTgt/>
                      </p:tgtEl>
                    </p:cond>
                    <p:cond evt="onNext" delay="0">
                      <p:tgtEl>
                        <p:sldTgt/>
                      </p:tgtEl>
                    </p:cond>
                  </p:endCondLst>
                </p:cTn>
                <p:tgtEl>
                  <p:spTgt spid="8"/>
                </p:tgtEl>
              </p:cMediaNode>
            </p:audio>
            <p:audio>
              <p:cMediaNode vol="80000" numSld="100">
                <p:cTn id="18"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rgbClr val="D20000"/>
            </a:gs>
            <a:gs pos="72000">
              <a:srgbClr val="D20000"/>
            </a:gs>
            <a:gs pos="46000">
              <a:srgbClr val="FF0000"/>
            </a:gs>
            <a:gs pos="95000">
              <a:schemeClr val="tx1">
                <a:lumMod val="9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72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90772" y="342900"/>
            <a:ext cx="8233575" cy="4876800"/>
          </a:xfrm>
          <a:prstGeom prst="rect">
            <a:avLst/>
          </a:prstGeom>
          <a:ln>
            <a:solidFill>
              <a:schemeClr val="accent6">
                <a:lumMod val="75000"/>
              </a:schemeClr>
            </a:solidFill>
          </a:ln>
          <a:effectLst>
            <a:glow rad="139700">
              <a:schemeClr val="accent6">
                <a:satMod val="175000"/>
                <a:alpha val="40000"/>
              </a:schemeClr>
            </a:glow>
          </a:effectLst>
        </p:spPr>
      </p:pic>
      <p:sp>
        <p:nvSpPr>
          <p:cNvPr id="11" name="Rectangle 10"/>
          <p:cNvSpPr/>
          <p:nvPr/>
        </p:nvSpPr>
        <p:spPr>
          <a:xfrm>
            <a:off x="152400" y="342900"/>
            <a:ext cx="5029199" cy="769441"/>
          </a:xfrm>
          <a:prstGeom prst="rect">
            <a:avLst/>
          </a:prstGeom>
          <a:noFill/>
        </p:spPr>
        <p:txBody>
          <a:bodyPr wrap="square" lIns="91440" tIns="45720" rIns="91440" bIns="45720">
            <a:spAutoFit/>
          </a:bodyPr>
          <a:lstStyle/>
          <a:p>
            <a:pPr algn="ctr"/>
            <a:r>
              <a:rPr lang="en-US" sz="4400" b="1" dirty="0" smtClean="0">
                <a:ln w="28575" cap="rnd" cmpd="sng">
                  <a:gradFill>
                    <a:gsLst>
                      <a:gs pos="70000">
                        <a:schemeClr val="accent6">
                          <a:shade val="50000"/>
                          <a:satMod val="190000"/>
                        </a:schemeClr>
                      </a:gs>
                      <a:gs pos="0">
                        <a:schemeClr val="accent6">
                          <a:tint val="77000"/>
                          <a:satMod val="180000"/>
                        </a:schemeClr>
                      </a:gs>
                    </a:gsLst>
                    <a:lin ang="5400000"/>
                  </a:gradFill>
                  <a:prstDash val="solid"/>
                  <a:bevel/>
                </a:ln>
                <a:solidFill>
                  <a:srgbClr val="C00000">
                    <a:alpha val="94000"/>
                  </a:srgbClr>
                </a:solidFill>
                <a:effectLst>
                  <a:outerShdw blurRad="38100" dist="38100" dir="2700000" algn="tl">
                    <a:srgbClr val="000000">
                      <a:alpha val="43137"/>
                    </a:srgbClr>
                  </a:outerShdw>
                </a:effectLst>
              </a:rPr>
              <a:t>Web Technology 1</a:t>
            </a:r>
            <a:endParaRPr lang="en-US" sz="4400" b="1" dirty="0">
              <a:ln w="28575" cap="rnd" cmpd="sng">
                <a:gradFill>
                  <a:gsLst>
                    <a:gs pos="70000">
                      <a:schemeClr val="accent6">
                        <a:shade val="50000"/>
                        <a:satMod val="190000"/>
                      </a:schemeClr>
                    </a:gs>
                    <a:gs pos="0">
                      <a:schemeClr val="accent6">
                        <a:tint val="77000"/>
                        <a:satMod val="180000"/>
                      </a:schemeClr>
                    </a:gs>
                  </a:gsLst>
                  <a:lin ang="5400000"/>
                </a:gradFill>
                <a:prstDash val="solid"/>
                <a:bevel/>
              </a:ln>
              <a:solidFill>
                <a:srgbClr val="C00000">
                  <a:alpha val="94000"/>
                </a:srgbClr>
              </a:solidFill>
              <a:effectLst>
                <a:outerShdw blurRad="38100" dist="38100" dir="2700000" algn="tl">
                  <a:srgbClr val="000000">
                    <a:alpha val="43137"/>
                  </a:srgbClr>
                </a:outerShdw>
              </a:effectLst>
            </a:endParaRPr>
          </a:p>
        </p:txBody>
      </p:sp>
      <p:sp>
        <p:nvSpPr>
          <p:cNvPr id="12" name="Rectangle 11"/>
          <p:cNvSpPr/>
          <p:nvPr/>
        </p:nvSpPr>
        <p:spPr>
          <a:xfrm>
            <a:off x="3657598" y="2628900"/>
            <a:ext cx="5066747" cy="2492990"/>
          </a:xfrm>
          <a:prstGeom prst="rect">
            <a:avLst/>
          </a:prstGeom>
          <a:solidFill>
            <a:schemeClr val="bg1">
              <a:alpha val="53000"/>
            </a:schemeClr>
          </a:solidFill>
          <a:scene3d>
            <a:camera prst="orthographicFront"/>
            <a:lightRig rig="chilly" dir="t"/>
          </a:scene3d>
          <a:sp3d>
            <a:bevelT prst="relaxedInset"/>
          </a:sp3d>
        </p:spPr>
        <p:txBody>
          <a:bodyPr wrap="square">
            <a:spAutoFit/>
            <a:sp3d extrusionH="57150" contourW="12700">
              <a:extrusionClr>
                <a:srgbClr val="FF0909"/>
              </a:extrusionClr>
              <a:contourClr>
                <a:schemeClr val="accent2">
                  <a:lumMod val="75000"/>
                </a:schemeClr>
              </a:contourClr>
            </a:sp3d>
          </a:bodyPr>
          <a:lstStyle/>
          <a:p>
            <a:r>
              <a:rPr lang="en-US" sz="3600"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ET-710</a:t>
            </a:r>
            <a:r>
              <a:rPr lang="en-US"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 </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Students learn to design</a:t>
            </a:r>
            <a:r>
              <a:rPr lang="en-US" sz="2000" b="1" dirty="0">
                <a:ln cap="sq">
                  <a:solidFill>
                    <a:srgbClr val="EE0000"/>
                  </a:solidFill>
                  <a:round/>
                </a:ln>
                <a:effectLst>
                  <a:outerShdw blurRad="38100" dist="38100" dir="2700000" algn="tl">
                    <a:srgbClr val="000000">
                      <a:alpha val="43137"/>
                    </a:srgbClr>
                  </a:outerShdw>
                </a:effectLst>
                <a:latin typeface="Comic Sans MS" pitchFamily="66" charset="0"/>
              </a:rPr>
              <a:t>, build and administer their own World Wide Web site. The course </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covers </a:t>
            </a:r>
            <a:r>
              <a:rPr lang="en-US" sz="2000" b="1" dirty="0">
                <a:ln cap="sq">
                  <a:solidFill>
                    <a:srgbClr val="EE0000"/>
                  </a:solidFill>
                  <a:round/>
                </a:ln>
                <a:effectLst>
                  <a:outerShdw blurRad="38100" dist="38100" dir="2700000" algn="tl">
                    <a:srgbClr val="000000">
                      <a:alpha val="43137"/>
                    </a:srgbClr>
                  </a:outerShdw>
                </a:effectLst>
                <a:latin typeface="Comic Sans MS" pitchFamily="66" charset="0"/>
              </a:rPr>
              <a:t>everything from Web Server installation to the preparation of multimedia content for delivery on the Internet/Intranet</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a:t>
            </a:r>
            <a:r>
              <a:rPr lang="en-US" sz="2000" b="1" dirty="0" smtClean="0">
                <a:ln cap="sq">
                  <a:solidFill>
                    <a:srgbClr val="EE0000"/>
                  </a:solidFill>
                  <a:round/>
                </a:ln>
                <a:effectLst>
                  <a:outerShdw blurRad="38100" dist="38100" dir="2700000" algn="tl">
                    <a:srgbClr val="000000">
                      <a:alpha val="43137"/>
                    </a:srgbClr>
                  </a:outerShdw>
                </a:effectLst>
              </a:rPr>
              <a:t> </a:t>
            </a:r>
            <a:endParaRPr lang="en-US" b="1" dirty="0">
              <a:ln cap="sq">
                <a:solidFill>
                  <a:srgbClr val="EE0000"/>
                </a:solidFill>
                <a:round/>
              </a:ln>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86661857"/>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plus(in)">
                                      <p:cBhvr>
                                        <p:cTn id="7" dur="2000"/>
                                        <p:tgtEl>
                                          <p:spTgt spid="5"/>
                                        </p:tgtEl>
                                      </p:cBhvr>
                                    </p:animEffect>
                                  </p:childTnLst>
                                </p:cTn>
                              </p:par>
                            </p:childTnLst>
                          </p:cTn>
                        </p:par>
                        <p:par>
                          <p:cTn id="8" fill="hold">
                            <p:stCondLst>
                              <p:cond delay="2000"/>
                            </p:stCondLst>
                            <p:childTnLst>
                              <p:par>
                                <p:cTn id="9" presetID="2" presetClass="entr" presetSubtype="9"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childTnLst>
                          </p:cTn>
                        </p:par>
                        <p:par>
                          <p:cTn id="13" fill="hold">
                            <p:stCondLst>
                              <p:cond delay="2500"/>
                            </p:stCondLst>
                            <p:childTnLst>
                              <p:par>
                                <p:cTn id="14" presetID="2" presetClass="entr" presetSubtype="6"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1+#ppt_w/2"/>
                                          </p:val>
                                        </p:tav>
                                        <p:tav tm="100000">
                                          <p:val>
                                            <p:strVal val="#ppt_x"/>
                                          </p:val>
                                        </p:tav>
                                      </p:tavLst>
                                    </p:anim>
                                    <p:anim calcmode="lin" valueType="num">
                                      <p:cBhvr additive="base">
                                        <p:cTn id="1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46000">
              <a:schemeClr val="tx2">
                <a:lumMod val="25000"/>
              </a:schemeClr>
            </a:gs>
            <a:gs pos="60000">
              <a:schemeClr val="tx2">
                <a:lumMod val="50000"/>
              </a:schemeClr>
            </a:gs>
            <a:gs pos="100000">
              <a:schemeClr val="tx2">
                <a:lumMod val="1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685800"/>
            <a:ext cx="7530779" cy="4419600"/>
          </a:xfrm>
          <a:prstGeom prst="rect">
            <a:avLst/>
          </a:prstGeom>
        </p:spPr>
        <p:style>
          <a:lnRef idx="0">
            <a:schemeClr val="dk1"/>
          </a:lnRef>
          <a:fillRef idx="3">
            <a:schemeClr val="dk1"/>
          </a:fillRef>
          <a:effectRef idx="3">
            <a:schemeClr val="dk1"/>
          </a:effectRef>
          <a:fontRef idx="minor">
            <a:schemeClr val="lt1"/>
          </a:fontRef>
        </p:style>
      </p:pic>
      <p:pic>
        <p:nvPicPr>
          <p:cNvPr id="9" name="Picture 8"/>
          <p:cNvPicPr>
            <a:picLocks noChangeAspect="1"/>
          </p:cNvPicPr>
          <p:nvPr/>
        </p:nvPicPr>
        <p:blipFill>
          <a:blip r:embed="rId4" cstate="print">
            <a:extLst>
              <a:ext uri="{BEBA8EAE-BF5A-486C-A8C5-ECC9F3942E4B}">
                <a14:imgProps xmlns:a14="http://schemas.microsoft.com/office/drawing/2010/main">
                  <a14:imgLayer r:embed="rId5">
                    <a14:imgEffect>
                      <a14:backgroundRemoval t="6306" b="98626" l="9950" r="89914">
                        <a14:foregroundMark x1="37937" y1="28941" x2="37937" y2="28941"/>
                        <a14:foregroundMark x1="45752" y1="19078" x2="45752" y2="19078"/>
                        <a14:foregroundMark x1="41981" y1="22555" x2="41981" y2="22555"/>
                        <a14:foregroundMark x1="43662" y1="20614" x2="43662" y2="20614"/>
                        <a14:foregroundMark x1="41527" y1="20776" x2="41527" y2="20776"/>
                        <a14:foregroundMark x1="42072" y1="19725" x2="42072" y2="19725"/>
                        <a14:foregroundMark x1="42435" y1="19402" x2="42435" y2="19402"/>
                        <a14:foregroundMark x1="40482" y1="22070" x2="40482" y2="22070"/>
                        <a14:foregroundMark x1="39437" y1="23282" x2="39437" y2="23282"/>
                        <a14:foregroundMark x1="38392" y1="24252" x2="38392" y2="24252"/>
                        <a14:foregroundMark x1="35211" y1="26758" x2="35211" y2="26758"/>
                        <a14:foregroundMark x1="34621" y1="27809" x2="34621" y2="27809"/>
                        <a14:foregroundMark x1="63108" y1="47777" x2="63108" y2="47777"/>
                        <a14:foregroundMark x1="61245" y1="42199" x2="61245" y2="42199"/>
                        <a14:foregroundMark x1="60473" y1="39693" x2="60473" y2="39693"/>
                        <a14:foregroundMark x1="62154" y1="44220" x2="62154" y2="44220"/>
                        <a14:foregroundMark x1="62562" y1="46403" x2="62562" y2="46403"/>
                        <a14:foregroundMark x1="63789" y1="49313" x2="63789" y2="49313"/>
                        <a14:backgroundMark x1="81690" y1="86904" x2="81690" y2="86904"/>
                        <a14:backgroundMark x1="84416" y1="89895" x2="84416" y2="89895"/>
                        <a14:backgroundMark x1="83008" y1="84883" x2="83008" y2="84883"/>
                        <a14:backgroundMark x1="84916" y1="88278" x2="84916" y2="88278"/>
                      </a14:backgroundRemoval>
                    </a14:imgEffect>
                    <a14:imgEffect>
                      <a14:artisticPaintBrush/>
                    </a14:imgEffect>
                  </a14:imgLayer>
                </a14:imgProps>
              </a:ext>
              <a:ext uri="{28A0092B-C50C-407E-A947-70E740481C1C}">
                <a14:useLocalDpi xmlns:a14="http://schemas.microsoft.com/office/drawing/2010/main" val="0"/>
              </a:ext>
            </a:extLst>
          </a:blip>
          <a:stretch>
            <a:fillRect/>
          </a:stretch>
        </p:blipFill>
        <p:spPr>
          <a:xfrm>
            <a:off x="6324600" y="3608569"/>
            <a:ext cx="3380408" cy="1899415"/>
          </a:xfrm>
          <a:prstGeom prst="rect">
            <a:avLst/>
          </a:prstGeom>
          <a:scene3d>
            <a:camera prst="orthographicFront">
              <a:rot lat="0" lon="600000" rev="0"/>
            </a:camera>
            <a:lightRig rig="threePt" dir="t"/>
          </a:scene3d>
        </p:spPr>
      </p:pic>
      <p:graphicFrame>
        <p:nvGraphicFramePr>
          <p:cNvPr id="6" name="Diagram 5"/>
          <p:cNvGraphicFramePr/>
          <p:nvPr>
            <p:extLst>
              <p:ext uri="{D42A27DB-BD31-4B8C-83A1-F6EECF244321}">
                <p14:modId xmlns:p14="http://schemas.microsoft.com/office/powerpoint/2010/main" val="775928281"/>
              </p:ext>
            </p:extLst>
          </p:nvPr>
        </p:nvGraphicFramePr>
        <p:xfrm>
          <a:off x="29737" y="114300"/>
          <a:ext cx="5053730" cy="76944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Rectangle 2"/>
          <p:cNvSpPr/>
          <p:nvPr/>
        </p:nvSpPr>
        <p:spPr>
          <a:xfrm>
            <a:off x="3276600" y="163175"/>
            <a:ext cx="5663880" cy="923330"/>
          </a:xfrm>
          <a:prstGeom prst="rect">
            <a:avLst/>
          </a:prstGeom>
        </p:spPr>
        <p:txBody>
          <a:bodyPr wrap="square">
            <a:spAutoFit/>
          </a:bodyPr>
          <a:lstStyle/>
          <a:p>
            <a:pPr lvl="0" algn="r"/>
            <a:r>
              <a:rPr lang="en-US" sz="5400" b="1"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Electronics I  </a:t>
            </a:r>
            <a:endParaRPr lang="en-US" sz="5400"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endParaRPr>
          </a:p>
        </p:txBody>
      </p:sp>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ackgroundRemoval t="0" b="40940" l="0" r="30508">
                        <a14:backgroundMark x1="1695" y1="47987" x2="17288" y2="39262"/>
                        <a14:backgroundMark x1="17627" y1="39262" x2="22373" y2="45973"/>
                        <a14:backgroundMark x1="23390" y1="45302" x2="65424" y2="0"/>
                        <a14:backgroundMark x1="58305" y1="34228" x2="81695" y2="0"/>
                        <a14:backgroundMark x1="58305" y1="34564" x2="98983" y2="18121"/>
                        <a14:backgroundMark x1="78983" y1="27181" x2="86102" y2="36577"/>
                        <a14:backgroundMark x1="62712" y1="48322" x2="88814" y2="34899"/>
                        <a14:backgroundMark x1="63051" y1="47987" x2="99661" y2="42617"/>
                        <a14:backgroundMark x1="42034" y1="74832" x2="99661" y2="55369"/>
                        <a14:backgroundMark x1="42373" y1="75839" x2="37288" y2="85235"/>
                        <a14:backgroundMark x1="36271" y1="85570" x2="3729" y2="99664"/>
                        <a14:backgroundMark x1="60678" y1="87248" x2="60678" y2="87248"/>
                        <a14:backgroundMark x1="28475" y1="52685" x2="28475" y2="52685"/>
                      </a14:backgroundRemoval>
                    </a14:imgEffect>
                  </a14:imgLayer>
                </a14:imgProps>
              </a:ext>
              <a:ext uri="{28A0092B-C50C-407E-A947-70E740481C1C}">
                <a14:useLocalDpi xmlns:a14="http://schemas.microsoft.com/office/drawing/2010/main" val="0"/>
              </a:ext>
            </a:extLst>
          </a:blip>
          <a:stretch>
            <a:fillRect/>
          </a:stretch>
        </p:blipFill>
        <p:spPr>
          <a:xfrm>
            <a:off x="76201" y="114300"/>
            <a:ext cx="2514600" cy="2540172"/>
          </a:xfrm>
          <a:prstGeom prst="rect">
            <a:avLst/>
          </a:prstGeom>
        </p:spPr>
      </p:pic>
      <p:pic>
        <p:nvPicPr>
          <p:cNvPr id="8" name="Picture 7"/>
          <p:cNvPicPr>
            <a:picLocks noChangeAspect="1"/>
          </p:cNvPicPr>
          <p:nvPr/>
        </p:nvPicPr>
        <p:blipFill>
          <a:blip r:embed="rId13">
            <a:extLst>
              <a:ext uri="{BEBA8EAE-BF5A-486C-A8C5-ECC9F3942E4B}">
                <a14:imgProps xmlns:a14="http://schemas.microsoft.com/office/drawing/2010/main">
                  <a14:imgLayer r:embed="rId12">
                    <a14:imgEffect>
                      <a14:backgroundRemoval t="336" b="100000" l="678" r="100000">
                        <a14:foregroundMark x1="53559" y1="33557" x2="53559" y2="33557"/>
                        <a14:foregroundMark x1="54237" y1="34564" x2="54237" y2="34564"/>
                        <a14:foregroundMark x1="54915" y1="35570" x2="54915" y2="35570"/>
                        <a14:foregroundMark x1="40000" y1="47651" x2="40000" y2="47651"/>
                        <a14:foregroundMark x1="44407" y1="46309" x2="44746" y2="45302"/>
                        <a14:foregroundMark x1="45424" y1="44295" x2="45424" y2="44295"/>
                        <a14:foregroundMark x1="49492" y1="41611" x2="50508" y2="40268"/>
                        <a14:foregroundMark x1="50847" y1="39933" x2="50847" y2="39933"/>
                        <a14:foregroundMark x1="51186" y1="39262" x2="51186" y2="39262"/>
                        <a14:foregroundMark x1="51525" y1="38255" x2="51525" y2="38255"/>
                        <a14:foregroundMark x1="52881" y1="35570" x2="52881" y2="35570"/>
                        <a14:foregroundMark x1="35932" y1="53356" x2="35932" y2="53356"/>
                        <a14:foregroundMark x1="39661" y1="50000" x2="40678" y2="48658"/>
                        <a14:foregroundMark x1="42712" y1="47651" x2="42712" y2="47651"/>
                        <a14:foregroundMark x1="46102" y1="42953" x2="46102" y2="42953"/>
                        <a14:foregroundMark x1="46780" y1="42617" x2="47797" y2="41611"/>
                        <a14:foregroundMark x1="48475" y1="40268" x2="48475" y2="40268"/>
                        <a14:foregroundMark x1="49153" y1="40268" x2="49153" y2="40268"/>
                        <a14:foregroundMark x1="27458" y1="53691" x2="27458" y2="53691"/>
                        <a14:foregroundMark x1="26780" y1="51678" x2="26780" y2="51678"/>
                        <a14:foregroundMark x1="12881" y1="48322" x2="12881" y2="48322"/>
                        <a14:foregroundMark x1="5424" y1="64430" x2="5424" y2="64430"/>
                        <a14:foregroundMark x1="5085" y1="89262" x2="5085" y2="89262"/>
                        <a14:foregroundMark x1="28475" y1="79866" x2="28475" y2="79866"/>
                        <a14:foregroundMark x1="18983" y1="66779" x2="18983" y2="66779"/>
                        <a14:foregroundMark x1="35593" y1="62081" x2="35593" y2="62081"/>
                        <a14:foregroundMark x1="53898" y1="57718" x2="53898" y2="57718"/>
                        <a14:foregroundMark x1="66441" y1="53020" x2="67119" y2="53020"/>
                        <a14:foregroundMark x1="74915" y1="53020" x2="75932" y2="53020"/>
                        <a14:foregroundMark x1="53898" y1="59060" x2="53898" y2="59060"/>
                        <a14:foregroundMark x1="57966" y1="59396" x2="58644" y2="58054"/>
                        <a14:foregroundMark x1="60000" y1="55369" x2="60000" y2="55369"/>
                        <a14:foregroundMark x1="60339" y1="41611" x2="60339" y2="41611"/>
                        <a14:foregroundMark x1="68475" y1="36913" x2="69492" y2="35906"/>
                        <a14:foregroundMark x1="72881" y1="33557" x2="72881" y2="33557"/>
                        <a14:foregroundMark x1="75593" y1="32550" x2="75593" y2="32550"/>
                        <a14:foregroundMark x1="51186" y1="50000" x2="51186" y2="48658"/>
                        <a14:foregroundMark x1="52881" y1="46309" x2="53898" y2="46309"/>
                        <a14:foregroundMark x1="54915" y1="44631" x2="54915" y2="44631"/>
                        <a14:foregroundMark x1="53559" y1="56376" x2="53559" y2="56376"/>
                        <a14:foregroundMark x1="45085" y1="58725" x2="46780" y2="57383"/>
                        <a14:foregroundMark x1="57627" y1="53691" x2="57627" y2="53691"/>
                        <a14:foregroundMark x1="48475" y1="61745" x2="48475" y2="61745"/>
                        <a14:foregroundMark x1="31186" y1="67450" x2="31186" y2="67450"/>
                        <a14:foregroundMark x1="29831" y1="63087" x2="29831" y2="63087"/>
                        <a14:foregroundMark x1="29831" y1="66107" x2="29831" y2="66107"/>
                        <a14:foregroundMark x1="31525" y1="64094" x2="31525" y2="64094"/>
                        <a14:foregroundMark x1="30169" y1="61745" x2="30169" y2="61745"/>
                        <a14:foregroundMark x1="31864" y1="59396" x2="31864" y2="59396"/>
                        <a14:foregroundMark x1="37966" y1="54698" x2="39322" y2="53691"/>
                        <a14:foregroundMark x1="45424" y1="50336" x2="45424" y2="50336"/>
                        <a14:foregroundMark x1="17627" y1="52685" x2="17627" y2="52013"/>
                        <a14:foregroundMark x1="17627" y1="51342" x2="17627" y2="50000"/>
                        <a14:foregroundMark x1="17627" y1="47651" x2="17627" y2="47651"/>
                        <a14:foregroundMark x1="14915" y1="46644" x2="14915" y2="46644"/>
                        <a14:foregroundMark x1="13220" y1="46309" x2="13220" y2="46309"/>
                        <a14:foregroundMark x1="20339" y1="57047" x2="21017" y2="58389"/>
                        <a14:foregroundMark x1="24407" y1="65772" x2="24407" y2="65772"/>
                        <a14:foregroundMark x1="25085" y1="66779" x2="25763" y2="68792"/>
                        <a14:foregroundMark x1="27797" y1="70134" x2="27797" y2="70134"/>
                        <a14:foregroundMark x1="30169" y1="71812" x2="31186" y2="72819"/>
                        <a14:foregroundMark x1="32881" y1="75168" x2="33220" y2="76174"/>
                        <a14:foregroundMark x1="34576" y1="76510" x2="34576" y2="76510"/>
                        <a14:foregroundMark x1="35254" y1="78523" x2="35254" y2="78523"/>
                        <a14:foregroundMark x1="34915" y1="78859" x2="34915" y2="78859"/>
                        <a14:foregroundMark x1="31186" y1="82215" x2="31186" y2="82215"/>
                        <a14:foregroundMark x1="34915" y1="80872" x2="34915" y2="80872"/>
                        <a14:foregroundMark x1="26102" y1="85570" x2="26102" y2="85570"/>
                        <a14:foregroundMark x1="2034" y1="97987" x2="2034" y2="97987"/>
                        <a14:foregroundMark x1="8136" y1="94966" x2="8136" y2="94966"/>
                        <a14:foregroundMark x1="13220" y1="91946" x2="13220" y2="91946"/>
                        <a14:foregroundMark x1="17288" y1="89597" x2="17288" y2="89597"/>
                        <a14:foregroundMark x1="22712" y1="86913" x2="22712" y2="86913"/>
                        <a14:foregroundMark x1="24407" y1="83221" x2="23390" y2="83221"/>
                        <a14:foregroundMark x1="17288" y1="83557" x2="16610" y2="83893"/>
                        <a14:foregroundMark x1="10169" y1="87584" x2="8475" y2="87248"/>
                        <a14:foregroundMark x1="8136" y1="87248" x2="8136" y2="87248"/>
                      </a14:backgroundRemoval>
                    </a14:imgEffect>
                  </a14:imgLayer>
                </a14:imgProps>
              </a:ext>
              <a:ext uri="{28A0092B-C50C-407E-A947-70E740481C1C}">
                <a14:useLocalDpi xmlns:a14="http://schemas.microsoft.com/office/drawing/2010/main" val="0"/>
              </a:ext>
            </a:extLst>
          </a:blip>
          <a:stretch>
            <a:fillRect/>
          </a:stretch>
        </p:blipFill>
        <p:spPr>
          <a:xfrm>
            <a:off x="-19050" y="0"/>
            <a:ext cx="2809875" cy="2838450"/>
          </a:xfrm>
          <a:prstGeom prst="rect">
            <a:avLst/>
          </a:prstGeom>
        </p:spPr>
      </p:pic>
      <p:sp>
        <p:nvSpPr>
          <p:cNvPr id="4" name="Rectangle 3"/>
          <p:cNvSpPr/>
          <p:nvPr/>
        </p:nvSpPr>
        <p:spPr>
          <a:xfrm>
            <a:off x="152400" y="3478169"/>
            <a:ext cx="8864279" cy="1938992"/>
          </a:xfrm>
          <a:prstGeom prst="rect">
            <a:avLst/>
          </a:prstGeom>
          <a:solidFill>
            <a:schemeClr val="bg1">
              <a:alpha val="54000"/>
            </a:schemeClr>
          </a:solidFill>
        </p:spPr>
        <p:txBody>
          <a:bodyPr wrap="square">
            <a:spAutoFit/>
          </a:bodyPr>
          <a:lstStyle/>
          <a:p>
            <a:r>
              <a:rPr lang="en-US" sz="3200" b="1" dirty="0">
                <a:ln w="12700">
                  <a:solidFill>
                    <a:schemeClr val="accent3">
                      <a:lumMod val="50000"/>
                      <a:alpha val="0"/>
                    </a:schemeClr>
                  </a:solidFill>
                </a:ln>
                <a:solidFill>
                  <a:srgbClr val="00B050"/>
                </a:solidFill>
                <a:effectLst>
                  <a:glow rad="63500">
                    <a:schemeClr val="accent6">
                      <a:lumMod val="75000"/>
                    </a:schemeClr>
                  </a:glow>
                  <a:outerShdw sx="1000" sy="1000" algn="ctr" rotWithShape="0">
                    <a:schemeClr val="accent6">
                      <a:lumMod val="75000"/>
                    </a:schemeClr>
                  </a:outerShdw>
                </a:effectLst>
                <a:latin typeface="Britannic Bold" pitchFamily="34" charset="0"/>
                <a:cs typeface="Aharoni" pitchFamily="2" charset="-79"/>
              </a:rPr>
              <a:t>ET-210</a:t>
            </a:r>
            <a:r>
              <a:rPr lang="en-US" sz="3600" b="1" dirty="0">
                <a:ln w="12700">
                  <a:solidFill>
                    <a:schemeClr val="bg1">
                      <a:lumMod val="95000"/>
                      <a:lumOff val="5000"/>
                      <a:alpha val="0"/>
                    </a:schemeClr>
                  </a:solidFill>
                </a:ln>
                <a:effectLst>
                  <a:glow rad="38100">
                    <a:srgbClr val="00B050"/>
                  </a:glow>
                  <a:outerShdw blurRad="50800" dist="50800" dir="5400000" algn="ctr" rotWithShape="0">
                    <a:schemeClr val="accent6">
                      <a:lumMod val="75000"/>
                    </a:schemeClr>
                  </a:outerShdw>
                </a:effectLst>
                <a:latin typeface="Britannic Bold" pitchFamily="34" charset="0"/>
                <a:cs typeface="Aharoni" pitchFamily="2" charset="-79"/>
              </a:rPr>
              <a:t>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train’s students in the application </a:t>
            </a:r>
            <a:r>
              <a:rPr lang="en-US" sz="2000" b="1"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of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Ohm’s </a:t>
            </a:r>
            <a:r>
              <a:rPr lang="en-US" sz="32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Law</a:t>
            </a:r>
            <a:r>
              <a:rPr lang="en-US" sz="24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Kirchhoff’s </a:t>
            </a:r>
            <a:r>
              <a:rPr lang="en-US" sz="32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Law</a:t>
            </a:r>
            <a:r>
              <a:rPr lang="en-US" sz="24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3200" b="1" i="1" u="sng" dirty="0" err="1">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Thevein’s</a:t>
            </a:r>
            <a:r>
              <a:rPr lang="en-US" sz="3200" b="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18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&amp;</a:t>
            </a:r>
            <a:r>
              <a:rPr lang="en-US" sz="32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Norton’s</a:t>
            </a:r>
            <a:r>
              <a:rPr lang="en-US" sz="32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Theorems</a:t>
            </a:r>
            <a:r>
              <a:rPr lang="en-US" sz="24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t>
            </a:r>
            <a:r>
              <a:rPr lang="en-US" sz="2400" b="1"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and superposition to the analysis of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dc &amp; ac circuits</a:t>
            </a:r>
            <a:r>
              <a:rPr lang="en-US" sz="28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including R-L-C circuits, impedances, phase angles, resonance and transformers.</a:t>
            </a:r>
          </a:p>
        </p:txBody>
      </p:sp>
    </p:spTree>
    <p:extLst>
      <p:ext uri="{BB962C8B-B14F-4D97-AF65-F5344CB8AC3E}">
        <p14:creationId xmlns:p14="http://schemas.microsoft.com/office/powerpoint/2010/main" val="3116163806"/>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8"/>
                                        </p:tgtEl>
                                      </p:cBhvr>
                                    </p:animEffect>
                                    <p:animScale>
                                      <p:cBhvr>
                                        <p:cTn id="11" dur="250" autoRev="1" fill="hold"/>
                                        <p:tgtEl>
                                          <p:spTgt spid="8"/>
                                        </p:tgtEl>
                                      </p:cBhvr>
                                      <p:by x="105000" y="105000"/>
                                    </p:animScale>
                                  </p:childTnLst>
                                </p:cTn>
                              </p:par>
                            </p:childTnLst>
                          </p:cTn>
                        </p:par>
                        <p:par>
                          <p:cTn id="12" fill="hold">
                            <p:stCondLst>
                              <p:cond delay="1000"/>
                            </p:stCondLst>
                            <p:childTnLst>
                              <p:par>
                                <p:cTn id="13" presetID="32" presetClass="emph" presetSubtype="0" fill="hold" nodeType="afterEffect">
                                  <p:stCondLst>
                                    <p:cond delay="0"/>
                                  </p:stCondLst>
                                  <p:childTnLst>
                                    <p:animRot by="120000">
                                      <p:cBhvr>
                                        <p:cTn id="14" dur="100" fill="hold">
                                          <p:stCondLst>
                                            <p:cond delay="0"/>
                                          </p:stCondLst>
                                        </p:cTn>
                                        <p:tgtEl>
                                          <p:spTgt spid="8"/>
                                        </p:tgtEl>
                                        <p:attrNameLst>
                                          <p:attrName>r</p:attrName>
                                        </p:attrNameLst>
                                      </p:cBhvr>
                                    </p:animRot>
                                    <p:animRot by="-240000">
                                      <p:cBhvr>
                                        <p:cTn id="15" dur="200" fill="hold">
                                          <p:stCondLst>
                                            <p:cond delay="200"/>
                                          </p:stCondLst>
                                        </p:cTn>
                                        <p:tgtEl>
                                          <p:spTgt spid="8"/>
                                        </p:tgtEl>
                                        <p:attrNameLst>
                                          <p:attrName>r</p:attrName>
                                        </p:attrNameLst>
                                      </p:cBhvr>
                                    </p:animRot>
                                    <p:animRot by="240000">
                                      <p:cBhvr>
                                        <p:cTn id="16" dur="200" fill="hold">
                                          <p:stCondLst>
                                            <p:cond delay="400"/>
                                          </p:stCondLst>
                                        </p:cTn>
                                        <p:tgtEl>
                                          <p:spTgt spid="8"/>
                                        </p:tgtEl>
                                        <p:attrNameLst>
                                          <p:attrName>r</p:attrName>
                                        </p:attrNameLst>
                                      </p:cBhvr>
                                    </p:animRot>
                                    <p:animRot by="-240000">
                                      <p:cBhvr>
                                        <p:cTn id="17" dur="200" fill="hold">
                                          <p:stCondLst>
                                            <p:cond delay="600"/>
                                          </p:stCondLst>
                                        </p:cTn>
                                        <p:tgtEl>
                                          <p:spTgt spid="8"/>
                                        </p:tgtEl>
                                        <p:attrNameLst>
                                          <p:attrName>r</p:attrName>
                                        </p:attrNameLst>
                                      </p:cBhvr>
                                    </p:animRot>
                                    <p:animRot by="120000">
                                      <p:cBhvr>
                                        <p:cTn id="18" dur="200" fill="hold">
                                          <p:stCondLst>
                                            <p:cond delay="800"/>
                                          </p:stCondLst>
                                        </p:cTn>
                                        <p:tgtEl>
                                          <p:spTgt spid="8"/>
                                        </p:tgtEl>
                                        <p:attrNameLst>
                                          <p:attrName>r</p:attrName>
                                        </p:attrNameLst>
                                      </p:cBhvr>
                                    </p:animRot>
                                  </p:childTnLst>
                                </p:cTn>
                              </p:par>
                            </p:childTnLst>
                          </p:cTn>
                        </p:par>
                        <p:par>
                          <p:cTn id="19" fill="hold">
                            <p:stCondLst>
                              <p:cond delay="2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3"/>
                                        </p:tgtEl>
                                        <p:attrNameLst>
                                          <p:attrName>ppt_y</p:attrName>
                                        </p:attrNameLst>
                                      </p:cBhvr>
                                      <p:tavLst>
                                        <p:tav tm="0">
                                          <p:val>
                                            <p:strVal val="#ppt_y"/>
                                          </p:val>
                                        </p:tav>
                                        <p:tav tm="100000">
                                          <p:val>
                                            <p:strVal val="#ppt_y"/>
                                          </p:val>
                                        </p:tav>
                                      </p:tavLst>
                                    </p:anim>
                                    <p:anim calcmode="lin" valueType="num">
                                      <p:cBhvr>
                                        <p:cTn id="2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3"/>
                                        </p:tgtEl>
                                      </p:cBhvr>
                                    </p:animEffect>
                                  </p:childTnLst>
                                </p:cTn>
                              </p:par>
                            </p:childTnLst>
                          </p:cTn>
                        </p:par>
                        <p:par>
                          <p:cTn id="27" fill="hold">
                            <p:stCondLst>
                              <p:cond delay="3050"/>
                            </p:stCondLst>
                            <p:childTnLst>
                              <p:par>
                                <p:cTn id="28" presetID="31" presetClass="entr" presetSubtype="0" fill="hold" grpId="0" nodeType="after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p:cTn id="30" dur="1000" fill="hold"/>
                                        <p:tgtEl>
                                          <p:spTgt spid="4"/>
                                        </p:tgtEl>
                                        <p:attrNameLst>
                                          <p:attrName>ppt_w</p:attrName>
                                        </p:attrNameLst>
                                      </p:cBhvr>
                                      <p:tavLst>
                                        <p:tav tm="0">
                                          <p:val>
                                            <p:fltVal val="0"/>
                                          </p:val>
                                        </p:tav>
                                        <p:tav tm="100000">
                                          <p:val>
                                            <p:strVal val="#ppt_w"/>
                                          </p:val>
                                        </p:tav>
                                      </p:tavLst>
                                    </p:anim>
                                    <p:anim calcmode="lin" valueType="num">
                                      <p:cBhvr>
                                        <p:cTn id="31" dur="1000" fill="hold"/>
                                        <p:tgtEl>
                                          <p:spTgt spid="4"/>
                                        </p:tgtEl>
                                        <p:attrNameLst>
                                          <p:attrName>ppt_h</p:attrName>
                                        </p:attrNameLst>
                                      </p:cBhvr>
                                      <p:tavLst>
                                        <p:tav tm="0">
                                          <p:val>
                                            <p:fltVal val="0"/>
                                          </p:val>
                                        </p:tav>
                                        <p:tav tm="100000">
                                          <p:val>
                                            <p:strVal val="#ppt_h"/>
                                          </p:val>
                                        </p:tav>
                                      </p:tavLst>
                                    </p:anim>
                                    <p:anim calcmode="lin" valueType="num">
                                      <p:cBhvr>
                                        <p:cTn id="32" dur="1000" fill="hold"/>
                                        <p:tgtEl>
                                          <p:spTgt spid="4"/>
                                        </p:tgtEl>
                                        <p:attrNameLst>
                                          <p:attrName>style.rotation</p:attrName>
                                        </p:attrNameLst>
                                      </p:cBhvr>
                                      <p:tavLst>
                                        <p:tav tm="0">
                                          <p:val>
                                            <p:fltVal val="90"/>
                                          </p:val>
                                        </p:tav>
                                        <p:tav tm="100000">
                                          <p:val>
                                            <p:fltVal val="0"/>
                                          </p:val>
                                        </p:tav>
                                      </p:tavLst>
                                    </p:anim>
                                    <p:animEffect transition="in" filter="fade">
                                      <p:cBhvr>
                                        <p:cTn id="3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8000">
              <a:schemeClr val="bg2">
                <a:lumMod val="75000"/>
              </a:schemeClr>
            </a:gs>
            <a:gs pos="46000">
              <a:schemeClr val="accent2">
                <a:lumMod val="75000"/>
              </a:schemeClr>
            </a:gs>
            <a:gs pos="100000">
              <a:srgbClr val="FF00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800100"/>
            <a:ext cx="6676002" cy="3578339"/>
          </a:xfrm>
          <a:prstGeom prst="rect">
            <a:avLst/>
          </a:prstGeom>
          <a:ln>
            <a:noFill/>
          </a:ln>
          <a:effectLst>
            <a:softEdge rad="112500"/>
          </a:effectLst>
        </p:spPr>
      </p:pic>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ackgroundRemoval t="110" b="98465" l="1695" r="98941">
                        <a14:foregroundMark x1="55297" y1="16009" x2="55297" y2="16009"/>
                        <a14:foregroundMark x1="36653" y1="16338" x2="36653" y2="16338"/>
                        <a14:foregroundMark x1="22246" y1="23355" x2="22246" y2="23355"/>
                        <a14:foregroundMark x1="15466" y1="35965" x2="15466" y2="35965"/>
                        <a14:foregroundMark x1="9746" y1="49013" x2="9746" y2="49013"/>
                        <a14:foregroundMark x1="11653" y1="55811" x2="11653" y2="55811"/>
                        <a14:foregroundMark x1="23517" y1="59320" x2="23517" y2="59320"/>
                        <a14:foregroundMark x1="19068" y1="69408" x2="19068" y2="69408"/>
                        <a14:foregroundMark x1="18432" y1="79605" x2="18432" y2="79605"/>
                        <a14:foregroundMark x1="14619" y1="92544" x2="14619" y2="92544"/>
                        <a14:foregroundMark x1="33051" y1="96272" x2="34958" y2="96272"/>
                        <a14:foregroundMark x1="58686" y1="95724" x2="58686" y2="95724"/>
                        <a14:foregroundMark x1="65254" y1="92654" x2="65254" y2="92654"/>
                        <a14:foregroundMark x1="61864" y1="77412" x2="61864" y2="77412"/>
                        <a14:foregroundMark x1="64619" y1="66338" x2="64619" y2="66338"/>
                        <a14:foregroundMark x1="64195" y1="67544" x2="64195" y2="67544"/>
                        <a14:foregroundMark x1="79873" y1="60965" x2="79873" y2="60965"/>
                        <a14:foregroundMark x1="87712" y1="60636" x2="87712" y2="60636"/>
                        <a14:foregroundMark x1="90042" y1="65132" x2="90042" y2="65132"/>
                        <a14:foregroundMark x1="69280" y1="51535" x2="69280" y2="51535"/>
                        <a14:foregroundMark x1="69492" y1="35197" x2="69492" y2="35197"/>
                        <a14:foregroundMark x1="52331" y1="34649" x2="52331" y2="34649"/>
                        <a14:foregroundMark x1="57203" y1="28838" x2="57203" y2="28838"/>
                        <a14:foregroundMark x1="61017" y1="22149" x2="61017" y2="22149"/>
                        <a14:foregroundMark x1="26907" y1="18311" x2="26907" y2="18311"/>
                        <a14:foregroundMark x1="15890" y1="5263" x2="15890" y2="5263"/>
                        <a14:foregroundMark x1="62076" y1="5811" x2="62076" y2="5811"/>
                        <a14:foregroundMark x1="61229" y1="8662" x2="61229" y2="8662"/>
                        <a14:foregroundMark x1="61864" y1="12281" x2="61864" y2="12281"/>
                        <a14:foregroundMark x1="15254" y1="7895" x2="15254" y2="7895"/>
                        <a14:foregroundMark x1="15466" y1="10307" x2="15466" y2="10307"/>
                        <a14:foregroundMark x1="15466" y1="13158" x2="15466" y2="13158"/>
                        <a14:foregroundMark x1="15254" y1="15789" x2="15254" y2="15789"/>
                        <a14:foregroundMark x1="15466" y1="19627" x2="15466" y2="19627"/>
                        <a14:foregroundMark x1="14831" y1="21711" x2="15678" y2="21820"/>
                        <a14:backgroundMark x1="69915" y1="24342" x2="69915" y2="24342"/>
                      </a14:backgroundRemoval>
                    </a14:imgEffect>
                  </a14:imgLayer>
                </a14:imgProps>
              </a:ext>
              <a:ext uri="{28A0092B-C50C-407E-A947-70E740481C1C}">
                <a14:useLocalDpi xmlns:a14="http://schemas.microsoft.com/office/drawing/2010/main" val="0"/>
              </a:ext>
            </a:extLst>
          </a:blip>
          <a:stretch>
            <a:fillRect/>
          </a:stretch>
        </p:blipFill>
        <p:spPr>
          <a:xfrm flipH="1">
            <a:off x="6324600" y="97612"/>
            <a:ext cx="2496025" cy="445029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114300"/>
            <a:ext cx="1981200" cy="1752600"/>
          </a:xfrm>
          <a:prstGeom prst="rect">
            <a:avLst/>
          </a:prstGeom>
        </p:spPr>
      </p:pic>
      <p:sp>
        <p:nvSpPr>
          <p:cNvPr id="6" name="Rectangle 5"/>
          <p:cNvSpPr/>
          <p:nvPr/>
        </p:nvSpPr>
        <p:spPr>
          <a:xfrm>
            <a:off x="1981200" y="114300"/>
            <a:ext cx="4514377" cy="923330"/>
          </a:xfrm>
          <a:prstGeom prst="rect">
            <a:avLst/>
          </a:prstGeom>
        </p:spPr>
        <p:txBody>
          <a:bodyPr wrap="none">
            <a:spAutoFit/>
          </a:bodyPr>
          <a:lstStyle/>
          <a:p>
            <a:pPr lvl="0"/>
            <a:r>
              <a:rPr lang="en-US" sz="5400" b="1" dirty="0">
                <a:ln>
                  <a:solidFill>
                    <a:srgbClr val="820000"/>
                  </a:solidFill>
                </a:ln>
                <a:solidFill>
                  <a:srgbClr val="FF0000"/>
                </a:solidFill>
                <a:effectLst>
                  <a:outerShdw blurRad="50800" dist="50800" dir="5400000" algn="ctr" rotWithShape="0">
                    <a:srgbClr val="00B0F0"/>
                  </a:outerShdw>
                </a:effectLst>
                <a:latin typeface="Adobe Gothic Std B" pitchFamily="34" charset="-128"/>
                <a:ea typeface="Adobe Gothic Std B" pitchFamily="34" charset="-128"/>
              </a:rPr>
              <a:t>Electronics  II </a:t>
            </a:r>
            <a:endParaRPr lang="en-US" sz="5400" dirty="0">
              <a:ln>
                <a:solidFill>
                  <a:srgbClr val="820000"/>
                </a:solidFill>
              </a:ln>
              <a:solidFill>
                <a:srgbClr val="FF0000"/>
              </a:solidFill>
              <a:effectLst>
                <a:outerShdw blurRad="50800" dist="50800" dir="5400000" algn="ctr" rotWithShape="0">
                  <a:srgbClr val="00B0F0"/>
                </a:outerShdw>
              </a:effectLst>
              <a:latin typeface="Adobe Gothic Std B" pitchFamily="34" charset="-128"/>
              <a:ea typeface="Adobe Gothic Std B" pitchFamily="34" charset="-128"/>
            </a:endParaRPr>
          </a:p>
        </p:txBody>
      </p:sp>
      <p:sp>
        <p:nvSpPr>
          <p:cNvPr id="3" name="Rectangle 2"/>
          <p:cNvSpPr/>
          <p:nvPr/>
        </p:nvSpPr>
        <p:spPr>
          <a:xfrm>
            <a:off x="152400" y="3771900"/>
            <a:ext cx="8915403" cy="1692771"/>
          </a:xfrm>
          <a:prstGeom prst="rect">
            <a:avLst/>
          </a:prstGeom>
          <a:gradFill>
            <a:gsLst>
              <a:gs pos="78398">
                <a:srgbClr val="444444"/>
              </a:gs>
              <a:gs pos="74000">
                <a:srgbClr val="434343"/>
              </a:gs>
              <a:gs pos="100000">
                <a:srgbClr val="424242"/>
              </a:gs>
              <a:gs pos="100000">
                <a:srgbClr val="404040"/>
              </a:gs>
              <a:gs pos="100000">
                <a:srgbClr val="3C3C3C"/>
              </a:gs>
              <a:gs pos="100000">
                <a:srgbClr val="333333"/>
              </a:gs>
              <a:gs pos="98000">
                <a:schemeClr val="dk1">
                  <a:tint val="94000"/>
                  <a:satMod val="180000"/>
                  <a:lumMod val="98000"/>
                  <a:alpha val="25000"/>
                </a:schemeClr>
              </a:gs>
              <a:gs pos="11000">
                <a:schemeClr val="dk1">
                  <a:satMod val="130000"/>
                  <a:alpha val="98000"/>
                </a:schemeClr>
              </a:gs>
            </a:gsLst>
            <a:lin ang="16200000" scaled="1"/>
          </a:gradFill>
        </p:spPr>
        <p:txBody>
          <a:bodyPr wrap="square">
            <a:spAutoFit/>
          </a:bodyPr>
          <a:lstStyle/>
          <a:p>
            <a:r>
              <a:rPr lang="en-US" sz="3200" dirty="0" smtClean="0">
                <a:ln>
                  <a:solidFill>
                    <a:srgbClr val="3399FF"/>
                  </a:solidFill>
                </a:ln>
                <a:solidFill>
                  <a:srgbClr val="FF0000"/>
                </a:solidFill>
                <a:effectLst>
                  <a:glow rad="63500">
                    <a:schemeClr val="accent5">
                      <a:lumMod val="75000"/>
                    </a:schemeClr>
                  </a:glow>
                  <a:outerShdw dist="50800" algn="ctr" rotWithShape="0">
                    <a:srgbClr val="000000"/>
                  </a:outerShdw>
                </a:effectLst>
                <a:latin typeface="Adobe Gothic Std B" pitchFamily="34" charset="-128"/>
                <a:ea typeface="Adobe Gothic Std B" pitchFamily="34" charset="-128"/>
              </a:rPr>
              <a:t>ET-220 </a:t>
            </a:r>
            <a:r>
              <a:rPr lang="en-US" sz="1400" dirty="0" smtClean="0">
                <a:ln>
                  <a:solidFill>
                    <a:srgbClr val="3399FF"/>
                  </a:solidFill>
                </a:ln>
                <a:solidFill>
                  <a:schemeClr val="bg2">
                    <a:lumMod val="60000"/>
                    <a:lumOff val="40000"/>
                  </a:schemeClr>
                </a:solidFill>
                <a:effectLst>
                  <a:outerShdw dist="50800" algn="ctr" rotWithShape="0">
                    <a:srgbClr val="000000"/>
                  </a:outerShdw>
                </a:effectLst>
                <a:latin typeface="Adobe Gothic Std B" pitchFamily="34" charset="-128"/>
                <a:ea typeface="Adobe Gothic Std B" pitchFamily="34" charset="-128"/>
              </a:rPr>
              <a:t> </a:t>
            </a:r>
            <a:r>
              <a:rPr lang="en-US" sz="1800" i="1" spc="300" dirty="0" smtClean="0">
                <a:ln w="12700" cmpd="thickThin">
                  <a:solidFill>
                    <a:schemeClr val="bg2">
                      <a:lumMod val="50000"/>
                    </a:schemeClr>
                  </a:solidFill>
                </a:ln>
                <a:effectLst>
                  <a:glow rad="635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shows </a:t>
            </a:r>
            <a:r>
              <a:rPr lang="en-US" sz="1800" i="1" spc="300" dirty="0">
                <a:ln w="12700" cmpd="thickThin">
                  <a:solidFill>
                    <a:schemeClr val="bg2">
                      <a:lumMod val="50000"/>
                    </a:schemeClr>
                  </a:solidFill>
                </a:ln>
                <a:effectLst>
                  <a:glow rad="635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students how to design small and large signal </a:t>
            </a:r>
            <a:r>
              <a:rPr lang="en-US" sz="1800" i="1" spc="300" dirty="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amplifiers (transistor, FET); frequency response of amplifiers; D.C. amplifiers, operational amplifier circuits; integrated </a:t>
            </a:r>
            <a:r>
              <a:rPr lang="en-US" sz="1800" i="1" spc="300" dirty="0" smtClean="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circuit </a:t>
            </a:r>
            <a:r>
              <a:rPr lang="en-US" sz="1800" i="1" spc="300" dirty="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theory; regulated transistor power supplies. </a:t>
            </a:r>
            <a:r>
              <a:rPr lang="en-US" sz="1800" i="1" spc="300" dirty="0" smtClean="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Laboratory </a:t>
            </a:r>
            <a:r>
              <a:rPr lang="en-US" sz="1800" i="1" spc="300" dirty="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hours complement class work.</a:t>
            </a:r>
          </a:p>
        </p:txBody>
      </p:sp>
    </p:spTree>
    <p:extLst>
      <p:ext uri="{BB962C8B-B14F-4D97-AF65-F5344CB8AC3E}">
        <p14:creationId xmlns:p14="http://schemas.microsoft.com/office/powerpoint/2010/main" val="2355988027"/>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2" presetClass="entr" presetSubtype="4"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42" presetClass="entr" presetSubtype="0"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50000"/>
              </a:schemeClr>
            </a:gs>
            <a:gs pos="89000">
              <a:schemeClr val="accent6">
                <a:lumMod val="75000"/>
              </a:schemeClr>
            </a:gs>
            <a:gs pos="72000">
              <a:srgbClr val="00B050"/>
            </a:gs>
            <a:gs pos="46000">
              <a:schemeClr val="accent6">
                <a:lumMod val="75000"/>
              </a:schemeClr>
            </a:gs>
            <a:gs pos="100000">
              <a:schemeClr val="accent6">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5200" y="1790700"/>
            <a:ext cx="5377952" cy="3407157"/>
          </a:xfrm>
          <a:prstGeom prst="rect">
            <a:avLst/>
          </a:prstGeom>
          <a:scene3d>
            <a:camera prst="orthographicFront"/>
            <a:lightRig rig="threePt" dir="t"/>
          </a:scene3d>
          <a:sp3d>
            <a:bevelT w="152400" h="50800" prst="softRound"/>
            <a:bevelB w="114300" prst="hardEdge"/>
          </a:sp3d>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190500"/>
            <a:ext cx="3886200" cy="3039933"/>
          </a:xfrm>
          <a:prstGeom prst="rect">
            <a:avLst/>
          </a:prstGeom>
          <a:scene3d>
            <a:camera prst="orthographicFront"/>
            <a:lightRig rig="threePt" dir="t"/>
          </a:scene3d>
          <a:sp3d>
            <a:bevelT prst="angle"/>
          </a:sp3d>
        </p:spPr>
      </p:pic>
      <p:sp>
        <p:nvSpPr>
          <p:cNvPr id="5" name="TextBox 4"/>
          <p:cNvSpPr txBox="1"/>
          <p:nvPr/>
        </p:nvSpPr>
        <p:spPr>
          <a:xfrm>
            <a:off x="2514600" y="190500"/>
            <a:ext cx="6500497" cy="2369880"/>
          </a:xfrm>
          <a:prstGeom prst="rect">
            <a:avLst/>
          </a:prstGeom>
          <a:noFill/>
        </p:spPr>
        <p:txBody>
          <a:bodyPr wrap="none" rtlCol="0">
            <a:spAutoFit/>
            <a:scene3d>
              <a:camera prst="perspectiveHeroicExtremeLeftFacing"/>
              <a:lightRig rig="threePt" dir="t"/>
            </a:scene3d>
          </a:bodyPr>
          <a:lstStyle/>
          <a:p>
            <a:r>
              <a:rPr lang="en-US" sz="5400" b="1" spc="600" dirty="0" smtClean="0">
                <a:ln cap="sq">
                  <a:solidFill>
                    <a:srgbClr val="FFFF00"/>
                  </a:solidFill>
                </a:ln>
                <a:solidFill>
                  <a:schemeClr val="accent5">
                    <a:lumMod val="50000"/>
                  </a:schemeClr>
                </a:solidFill>
                <a:effectLst>
                  <a:glow rad="38100">
                    <a:srgbClr val="FFFF00"/>
                  </a:glow>
                  <a:outerShdw blurRad="38100" dist="38100" dir="2700000" algn="tl">
                    <a:srgbClr val="000000">
                      <a:alpha val="43137"/>
                    </a:srgbClr>
                  </a:outerShdw>
                </a:effectLst>
              </a:rPr>
              <a:t>PC ESSENTIALS 1</a:t>
            </a:r>
          </a:p>
          <a:p>
            <a:endParaRPr lang="en-US" sz="5400" b="1" spc="600" dirty="0" smtClean="0">
              <a:ln cap="sq">
                <a:solidFill>
                  <a:srgbClr val="FFFF00"/>
                </a:solidFill>
              </a:ln>
              <a:solidFill>
                <a:schemeClr val="accent5">
                  <a:lumMod val="50000"/>
                </a:schemeClr>
              </a:solidFill>
              <a:effectLst>
                <a:glow>
                  <a:srgbClr val="FFFF00"/>
                </a:glow>
                <a:outerShdw blurRad="38100" dist="38100" dir="2700000" algn="tl">
                  <a:srgbClr val="000000">
                    <a:alpha val="43137"/>
                  </a:srgbClr>
                </a:outerShdw>
              </a:effectLst>
            </a:endParaRPr>
          </a:p>
          <a:p>
            <a:endParaRPr lang="en-US" sz="4000" b="1" spc="600" dirty="0">
              <a:ln cap="sq">
                <a:solidFill>
                  <a:srgbClr val="FFFF00"/>
                </a:solidFill>
              </a:ln>
              <a:solidFill>
                <a:schemeClr val="accent5">
                  <a:lumMod val="50000"/>
                </a:schemeClr>
              </a:solidFill>
              <a:effectLst>
                <a:glow>
                  <a:schemeClr val="tx1"/>
                </a:glow>
                <a:outerShdw blurRad="38100" dist="38100" dir="2700000" algn="tl">
                  <a:srgbClr val="000000">
                    <a:alpha val="43137"/>
                  </a:srgbClr>
                </a:outerShdw>
              </a:effectLst>
            </a:endParaRPr>
          </a:p>
        </p:txBody>
      </p:sp>
      <p:sp>
        <p:nvSpPr>
          <p:cNvPr id="6" name="Rectangle 5"/>
          <p:cNvSpPr/>
          <p:nvPr/>
        </p:nvSpPr>
        <p:spPr>
          <a:xfrm>
            <a:off x="288427" y="3423364"/>
            <a:ext cx="4572000" cy="2308324"/>
          </a:xfrm>
          <a:prstGeom prst="rect">
            <a:avLst/>
          </a:prstGeom>
          <a:solidFill>
            <a:schemeClr val="bg1">
              <a:alpha val="25000"/>
            </a:schemeClr>
          </a:solidFill>
          <a:effectLst/>
        </p:spPr>
        <p:txBody>
          <a:bodyPr>
            <a:spAutoFit/>
          </a:bodyPr>
          <a:lstStyle/>
          <a:p>
            <a:r>
              <a:rPr lang="en-US" sz="4800" b="1" dirty="0" smtClean="0">
                <a:ln>
                  <a:solidFill>
                    <a:srgbClr val="FFFF00">
                      <a:alpha val="80000"/>
                    </a:srgbClr>
                  </a:solidFill>
                </a:ln>
                <a:solidFill>
                  <a:schemeClr val="accent3">
                    <a:lumMod val="50000"/>
                  </a:schemeClr>
                </a:solidFill>
                <a:effectLst>
                  <a:glow rad="127000">
                    <a:schemeClr val="accent3">
                      <a:lumMod val="75000"/>
                    </a:schemeClr>
                  </a:glow>
                </a:effectLst>
              </a:rPr>
              <a:t>ET- 531</a:t>
            </a:r>
            <a:r>
              <a:rPr lang="en-US" sz="3600" b="1" dirty="0" smtClean="0">
                <a:ln>
                  <a:solidFill>
                    <a:srgbClr val="FFFF00">
                      <a:alpha val="80000"/>
                    </a:srgbClr>
                  </a:solidFill>
                </a:ln>
                <a:solidFill>
                  <a:schemeClr val="accent3">
                    <a:lumMod val="50000"/>
                  </a:schemeClr>
                </a:solidFill>
                <a:effectLst>
                  <a:glow rad="127000">
                    <a:schemeClr val="accent3">
                      <a:lumMod val="75000"/>
                    </a:schemeClr>
                  </a:glow>
                </a:effectLst>
              </a:rPr>
              <a:t> </a:t>
            </a:r>
            <a:r>
              <a:rPr lang="en-US" sz="2400" dirty="0" smtClean="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rPr>
              <a:t>is designed </a:t>
            </a:r>
            <a:r>
              <a:rPr lang="en-US" sz="2400" dirty="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rPr>
              <a:t>to train students in the organization, architecture, setup, maintenance, hardware and software aspects of local area </a:t>
            </a:r>
            <a:r>
              <a:rPr lang="en-US" sz="2400" dirty="0" smtClean="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rPr>
              <a:t>networks.</a:t>
            </a:r>
            <a:endParaRPr lang="en-US" sz="2400" dirty="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endParaRPr>
          </a:p>
        </p:txBody>
      </p:sp>
    </p:spTree>
    <p:extLst>
      <p:ext uri="{BB962C8B-B14F-4D97-AF65-F5344CB8AC3E}">
        <p14:creationId xmlns:p14="http://schemas.microsoft.com/office/powerpoint/2010/main" val="2238727512"/>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nodeType="afterEffect">
                                  <p:stCondLst>
                                    <p:cond delay="0"/>
                                  </p:stCondLst>
                                  <p:iterate type="lt">
                                    <p:tmPct val="10000"/>
                                  </p:iterate>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5">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xEl>
                                              <p:pRg st="0" end="0"/>
                                            </p:txEl>
                                          </p:spTgt>
                                        </p:tgtEl>
                                      </p:cBhvr>
                                    </p:animEffect>
                                  </p:childTnLst>
                                </p:cTn>
                              </p:par>
                            </p:childTnLst>
                          </p:cTn>
                        </p:par>
                        <p:par>
                          <p:cTn id="12" fill="hold">
                            <p:stCondLst>
                              <p:cond delay="1100"/>
                            </p:stCondLst>
                            <p:childTnLst>
                              <p:par>
                                <p:cTn id="13" presetID="2" presetClass="entr" presetSubtype="9"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childTnLst>
                          </p:cTn>
                        </p:par>
                        <p:par>
                          <p:cTn id="17" fill="hold">
                            <p:stCondLst>
                              <p:cond delay="1600"/>
                            </p:stCondLst>
                            <p:childTnLst>
                              <p:par>
                                <p:cTn id="18" presetID="53" presetClass="entr" presetSubtype="52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Effect transition="in" filter="fade">
                                      <p:cBhvr>
                                        <p:cTn id="22" dur="500"/>
                                        <p:tgtEl>
                                          <p:spTgt spid="3"/>
                                        </p:tgtEl>
                                      </p:cBhvr>
                                    </p:animEffect>
                                    <p:anim calcmode="lin" valueType="num">
                                      <p:cBhvr>
                                        <p:cTn id="23" dur="500" fill="hold"/>
                                        <p:tgtEl>
                                          <p:spTgt spid="3"/>
                                        </p:tgtEl>
                                        <p:attrNameLst>
                                          <p:attrName>ppt_x</p:attrName>
                                        </p:attrNameLst>
                                      </p:cBhvr>
                                      <p:tavLst>
                                        <p:tav tm="0">
                                          <p:val>
                                            <p:fltVal val="0.5"/>
                                          </p:val>
                                        </p:tav>
                                        <p:tav tm="100000">
                                          <p:val>
                                            <p:strVal val="#ppt_x"/>
                                          </p:val>
                                        </p:tav>
                                      </p:tavLst>
                                    </p:anim>
                                    <p:anim calcmode="lin" valueType="num">
                                      <p:cBhvr>
                                        <p:cTn id="24" dur="500" fill="hold"/>
                                        <p:tgtEl>
                                          <p:spTgt spid="3"/>
                                        </p:tgtEl>
                                        <p:attrNameLst>
                                          <p:attrName>ppt_y</p:attrName>
                                        </p:attrNameLst>
                                      </p:cBhvr>
                                      <p:tavLst>
                                        <p:tav tm="0">
                                          <p:val>
                                            <p:fltVal val="0.5"/>
                                          </p:val>
                                        </p:tav>
                                        <p:tav tm="100000">
                                          <p:val>
                                            <p:strVal val="#ppt_y"/>
                                          </p:val>
                                        </p:tav>
                                      </p:tavLst>
                                    </p:anim>
                                  </p:childTnLst>
                                </p:cTn>
                              </p:par>
                            </p:childTnLst>
                          </p:cTn>
                        </p:par>
                        <p:par>
                          <p:cTn id="25" fill="hold">
                            <p:stCondLst>
                              <p:cond delay="2100"/>
                            </p:stCondLst>
                            <p:childTnLst>
                              <p:par>
                                <p:cTn id="26" presetID="21" presetClass="entr" presetSubtype="1"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heel(1)">
                                      <p:cBhvr>
                                        <p:cTn id="28"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59000">
              <a:srgbClr val="8A76A1"/>
            </a:gs>
            <a:gs pos="37000">
              <a:srgbClr val="002060"/>
            </a:gs>
            <a:gs pos="89000">
              <a:schemeClr val="bg2">
                <a:lumMod val="75000"/>
              </a:schemeClr>
            </a:gs>
            <a:gs pos="77000">
              <a:schemeClr val="bg2">
                <a:lumMod val="75000"/>
              </a:schemeClr>
            </a:gs>
            <a:gs pos="100000">
              <a:schemeClr val="accent4">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553517"/>
            <a:ext cx="7013050" cy="3940557"/>
          </a:xfrm>
          <a:prstGeom prst="rect">
            <a:avLst/>
          </a:prstGeom>
          <a:scene3d>
            <a:camera prst="orthographicFront"/>
            <a:lightRig rig="threePt" dir="t"/>
          </a:scene3d>
          <a:sp3d extrusionH="76200" contourW="12700">
            <a:bevelB prst="angle"/>
            <a:extrusionClr>
              <a:schemeClr val="accent4">
                <a:lumMod val="75000"/>
              </a:schemeClr>
            </a:extrusionClr>
            <a:contourClr>
              <a:schemeClr val="accent4">
                <a:lumMod val="60000"/>
                <a:lumOff val="40000"/>
              </a:schemeClr>
            </a:contourClr>
          </a:sp3d>
        </p:spPr>
      </p:pic>
      <p:pic>
        <p:nvPicPr>
          <p:cNvPr id="3" name="Picture 2"/>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sharpenSoften amount="85000"/>
                    </a14:imgEffect>
                  </a14:imgLayer>
                </a14:imgProps>
              </a:ext>
              <a:ext uri="{28A0092B-C50C-407E-A947-70E740481C1C}">
                <a14:useLocalDpi xmlns:a14="http://schemas.microsoft.com/office/drawing/2010/main" val="0"/>
              </a:ext>
            </a:extLst>
          </a:blip>
          <a:stretch>
            <a:fillRect/>
          </a:stretch>
        </p:blipFill>
        <p:spPr>
          <a:xfrm>
            <a:off x="4412725" y="4000500"/>
            <a:ext cx="4048125" cy="1219200"/>
          </a:xfrm>
          <a:prstGeom prst="rect">
            <a:avLst/>
          </a:prstGeom>
          <a:ln>
            <a:noFill/>
          </a:ln>
          <a:effectLst>
            <a:outerShdw blurRad="50800" dist="38100" dir="2700000" algn="tl" rotWithShape="0">
              <a:prstClr val="black">
                <a:alpha val="40000"/>
              </a:prstClr>
            </a:outerShdw>
            <a:reflection blurRad="6350" stA="50000" endA="300" endPos="55000" dir="5400000" sy="-100000" algn="bl" rotWithShape="0"/>
            <a:softEdge rad="12700"/>
          </a:effectLst>
          <a:scene3d>
            <a:camera prst="orthographicFront"/>
            <a:lightRig rig="freezing" dir="t"/>
          </a:scene3d>
          <a:sp3d prstMaterial="powder"/>
        </p:spPr>
      </p:pic>
      <p:sp>
        <p:nvSpPr>
          <p:cNvPr id="5" name="Rectangle 4"/>
          <p:cNvSpPr/>
          <p:nvPr/>
        </p:nvSpPr>
        <p:spPr>
          <a:xfrm>
            <a:off x="931064" y="228598"/>
            <a:ext cx="7589322" cy="584775"/>
          </a:xfrm>
          <a:prstGeom prst="rect">
            <a:avLst/>
          </a:prstGeom>
        </p:spPr>
        <p:txBody>
          <a:bodyPr wrap="none">
            <a:spAutoFit/>
          </a:bodyPr>
          <a:lstStyle/>
          <a:p>
            <a:r>
              <a:rPr lang="en-US" sz="3200" b="1" dirty="0">
                <a:ln>
                  <a:solidFill>
                    <a:schemeClr val="accent6">
                      <a:lumMod val="75000"/>
                    </a:schemeClr>
                  </a:solidFill>
                </a:ln>
                <a:solidFill>
                  <a:srgbClr val="7030A0"/>
                </a:solidFill>
                <a:effectLst>
                  <a:glow rad="127000">
                    <a:schemeClr val="accent5">
                      <a:lumMod val="75000"/>
                    </a:schemeClr>
                  </a:glow>
                </a:effectLst>
                <a:latin typeface="Franklin Gothic Demi" pitchFamily="34" charset="0"/>
              </a:rPr>
              <a:t>Sinusoidal and Transient Circuit Analysis </a:t>
            </a:r>
          </a:p>
        </p:txBody>
      </p:sp>
      <p:sp>
        <p:nvSpPr>
          <p:cNvPr id="6" name="Rectangle 5"/>
          <p:cNvSpPr/>
          <p:nvPr/>
        </p:nvSpPr>
        <p:spPr>
          <a:xfrm>
            <a:off x="3276600" y="3732937"/>
            <a:ext cx="5791200" cy="1754326"/>
          </a:xfrm>
          <a:prstGeom prst="rect">
            <a:avLst/>
          </a:prstGeom>
          <a:gradFill>
            <a:gsLst>
              <a:gs pos="100000">
                <a:srgbClr val="444444"/>
              </a:gs>
              <a:gs pos="100000">
                <a:srgbClr val="434343"/>
              </a:gs>
              <a:gs pos="100000">
                <a:srgbClr val="424242"/>
              </a:gs>
              <a:gs pos="100000">
                <a:srgbClr val="404040"/>
              </a:gs>
              <a:gs pos="100000">
                <a:srgbClr val="3C3C3C"/>
              </a:gs>
              <a:gs pos="100000">
                <a:srgbClr val="333333"/>
              </a:gs>
              <a:gs pos="98000">
                <a:schemeClr val="dk1">
                  <a:tint val="94000"/>
                  <a:satMod val="180000"/>
                  <a:lumMod val="98000"/>
                  <a:alpha val="25000"/>
                </a:schemeClr>
              </a:gs>
              <a:gs pos="68000">
                <a:schemeClr val="dk1">
                  <a:satMod val="130000"/>
                  <a:alpha val="71000"/>
                </a:schemeClr>
              </a:gs>
            </a:gsLst>
            <a:lin ang="16200000" scaled="1"/>
          </a:gradFill>
        </p:spPr>
        <p:txBody>
          <a:bodyPr wrap="square">
            <a:spAutoFit/>
          </a:bodyPr>
          <a:lstStyle/>
          <a:p>
            <a:r>
              <a:rPr lang="en-US" sz="4000" b="1" dirty="0" smtClean="0">
                <a:ln>
                  <a:solidFill>
                    <a:schemeClr val="tx1">
                      <a:lumMod val="85000"/>
                    </a:schemeClr>
                  </a:solidFill>
                </a:ln>
                <a:solidFill>
                  <a:srgbClr val="7030A0"/>
                </a:solidFill>
                <a:effectLst>
                  <a:glow rad="76200">
                    <a:schemeClr val="accent5">
                      <a:lumMod val="75000"/>
                    </a:schemeClr>
                  </a:glow>
                  <a:outerShdw blurRad="38100" dist="38100" dir="2700000" algn="tl">
                    <a:srgbClr val="000000">
                      <a:alpha val="43137"/>
                    </a:srgbClr>
                  </a:outerShdw>
                </a:effectLst>
                <a:latin typeface="Cooper Std Black" pitchFamily="18" charset="0"/>
              </a:rPr>
              <a:t>ET-140</a:t>
            </a:r>
            <a:r>
              <a:rPr lang="en-US" b="1" dirty="0" smtClean="0">
                <a:ln>
                  <a:solidFill>
                    <a:schemeClr val="tx1">
                      <a:lumMod val="85000"/>
                    </a:schemeClr>
                  </a:solidFill>
                </a:ln>
                <a:solidFill>
                  <a:srgbClr val="7030A0"/>
                </a:solidFill>
                <a:effectLst>
                  <a:glow rad="76200">
                    <a:schemeClr val="accent5">
                      <a:lumMod val="75000"/>
                    </a:schemeClr>
                  </a:glow>
                  <a:outerShdw blurRad="38100" dist="38100" dir="2700000" algn="tl">
                    <a:srgbClr val="000000">
                      <a:alpha val="43137"/>
                    </a:srgbClr>
                  </a:outerShdw>
                </a:effectLst>
                <a:latin typeface="Cooper Std Black" pitchFamily="18" charset="0"/>
              </a:rPr>
              <a:t> </a:t>
            </a:r>
            <a:r>
              <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Students are introduced to Sinusoidal </a:t>
            </a:r>
            <a:r>
              <a:rPr lang="en-US" spc="20" dirty="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waveforms; impedance, phasor quantities, AC meters; passive filters; </a:t>
            </a:r>
            <a:r>
              <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initial </a:t>
            </a:r>
            <a:r>
              <a:rPr lang="en-US" spc="20" dirty="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conditions, transients in RC and RL circuits. </a:t>
            </a:r>
            <a:endPar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endParaRPr>
          </a:p>
          <a:p>
            <a:r>
              <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Laboratory </a:t>
            </a:r>
            <a:r>
              <a:rPr lang="en-US" spc="20" dirty="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hours complement class work</a:t>
            </a:r>
          </a:p>
        </p:txBody>
      </p:sp>
    </p:spTree>
    <p:extLst>
      <p:ext uri="{BB962C8B-B14F-4D97-AF65-F5344CB8AC3E}">
        <p14:creationId xmlns:p14="http://schemas.microsoft.com/office/powerpoint/2010/main" val="1384945823"/>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par>
                          <p:cTn id="13" fill="hold">
                            <p:stCondLst>
                              <p:cond delay="1000"/>
                            </p:stCondLst>
                            <p:childTnLst>
                              <p:par>
                                <p:cTn id="14" presetID="14" presetClass="exit" presetSubtype="10" fill="hold" nodeType="afterEffect">
                                  <p:stCondLst>
                                    <p:cond delay="0"/>
                                  </p:stCondLst>
                                  <p:childTnLst>
                                    <p:animEffect transition="out" filter="randombar(horizontal)">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par>
                          <p:cTn id="17" fill="hold">
                            <p:stCondLst>
                              <p:cond delay="1500"/>
                            </p:stCondLst>
                            <p:childTnLst>
                              <p:par>
                                <p:cTn id="18" presetID="14" presetClass="entr" presetSubtype="1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7030A0"/>
            </a:gs>
            <a:gs pos="89000">
              <a:schemeClr val="accent4">
                <a:lumMod val="75000"/>
              </a:schemeClr>
            </a:gs>
            <a:gs pos="72000">
              <a:schemeClr val="accent4">
                <a:lumMod val="50000"/>
              </a:schemeClr>
            </a:gs>
            <a:gs pos="46000">
              <a:srgbClr val="FFFF00"/>
            </a:gs>
            <a:gs pos="100000">
              <a:srgbClr val="7030A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BEBA8EAE-BF5A-486C-A8C5-ECC9F3942E4B}">
                <a14:imgProps xmlns:a14="http://schemas.microsoft.com/office/drawing/2010/main">
                  <a14:imgLayer r:embed="rId3">
                    <a14:imgEffect>
                      <a14:backgroundRemoval t="9943" b="100000" l="9995" r="97001">
                        <a14:foregroundMark x1="34666" y1="43007" x2="34666" y2="43007"/>
                        <a14:foregroundMark x1="25761" y1="46403" x2="25761" y2="46403"/>
                        <a14:foregroundMark x1="24761" y1="46241" x2="24761" y2="46241"/>
                        <a14:foregroundMark x1="71149" y1="38965" x2="71149" y2="38965"/>
                        <a14:foregroundMark x1="64153" y1="47373" x2="64153" y2="47373"/>
                        <a14:foregroundMark x1="69241" y1="38965" x2="69241" y2="38965"/>
                        <a14:foregroundMark x1="76465" y1="34600" x2="76465" y2="34600"/>
                        <a14:foregroundMark x1="76965" y1="32255" x2="76965" y2="32255"/>
                        <a14:foregroundMark x1="76965" y1="36702" x2="76965" y2="36702"/>
                        <a14:backgroundMark x1="21081" y1="50040" x2="21081" y2="50040"/>
                        <a14:backgroundMark x1="14357" y1="59822" x2="14357" y2="59822"/>
                        <a14:backgroundMark x1="19400" y1="63298" x2="19400" y2="63298"/>
                        <a14:backgroundMark x1="68514" y1="91431" x2="68514" y2="91431"/>
                        <a14:backgroundMark x1="83371" y1="97171" x2="83371" y2="97171"/>
                        <a14:backgroundMark x1="84643" y1="44705" x2="84643" y2="44705"/>
                        <a14:backgroundMark x1="76011" y1="43007" x2="76011" y2="43007"/>
                        <a14:backgroundMark x1="79964" y1="44139" x2="79964" y2="44139"/>
                        <a14:backgroundMark x1="70650" y1="93694" x2="70650" y2="93694"/>
                        <a14:backgroundMark x1="42435" y1="37348" x2="42435" y2="37348"/>
                        <a14:backgroundMark x1="44343" y1="35893" x2="44343" y2="35893"/>
                        <a14:backgroundMark x1="49568" y1="36621" x2="49568" y2="36621"/>
                        <a14:backgroundMark x1="29861" y1="71194" x2="29861" y2="71194"/>
                        <a14:backgroundMark x1="55060" y1="85522" x2="55060" y2="85522"/>
                        <a14:backgroundMark x1="47917" y1="82388" x2="47917" y2="82388"/>
                        <a14:backgroundMark x1="59821" y1="90149" x2="59821" y2="90149"/>
                      </a14:backgroundRemoval>
                    </a14:imgEffect>
                  </a14:imgLayer>
                </a14:imgProps>
              </a:ext>
              <a:ext uri="{28A0092B-C50C-407E-A947-70E740481C1C}">
                <a14:useLocalDpi xmlns:a14="http://schemas.microsoft.com/office/drawing/2010/main" val="0"/>
              </a:ext>
            </a:extLst>
          </a:blip>
          <a:stretch>
            <a:fillRect/>
          </a:stretch>
        </p:blipFill>
        <p:spPr>
          <a:xfrm flipH="1">
            <a:off x="4245734" y="-266700"/>
            <a:ext cx="4876800" cy="2618100"/>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000" y="544443"/>
            <a:ext cx="5529933" cy="3766315"/>
          </a:xfrm>
          <a:prstGeom prst="rect">
            <a:avLst/>
          </a:prstGeom>
          <a:scene3d>
            <a:camera prst="perspectiveContrastingRightFacing"/>
            <a:lightRig rig="threePt" dir="t"/>
          </a:scene3d>
          <a:sp3d>
            <a:bevelT prst="angle"/>
          </a:sp3d>
        </p:spPr>
      </p:pic>
      <p:pic>
        <p:nvPicPr>
          <p:cNvPr id="10" name="Picture 9"/>
          <p:cNvPicPr>
            <a:picLocks noChangeAspect="1"/>
          </p:cNvPicPr>
          <p:nvPr/>
        </p:nvPicPr>
        <p:blipFill>
          <a:blip r:embed="rId5" cstate="print">
            <a:extLst>
              <a:ext uri="{BEBA8EAE-BF5A-486C-A8C5-ECC9F3942E4B}">
                <a14:imgProps xmlns:a14="http://schemas.microsoft.com/office/drawing/2010/main">
                  <a14:imgLayer r:embed="rId6">
                    <a14:imgEffect>
                      <a14:backgroundRemoval t="9863" b="100000" l="9950" r="99955">
                        <a14:foregroundMark x1="55024" y1="57074" x2="55024" y2="57074"/>
                        <a14:foregroundMark x1="58660" y1="90997" x2="58660" y2="90997"/>
                        <a14:backgroundMark x1="32758" y1="35974" x2="32758" y2="35974"/>
                        <a14:backgroundMark x1="26215" y1="39693" x2="26215" y2="39693"/>
                      </a14:backgroundRemoval>
                    </a14:imgEffect>
                  </a14:imgLayer>
                </a14:imgProps>
              </a:ext>
              <a:ext uri="{28A0092B-C50C-407E-A947-70E740481C1C}">
                <a14:useLocalDpi xmlns:a14="http://schemas.microsoft.com/office/drawing/2010/main" val="0"/>
              </a:ext>
            </a:extLst>
          </a:blip>
          <a:stretch>
            <a:fillRect/>
          </a:stretch>
        </p:blipFill>
        <p:spPr>
          <a:xfrm rot="20777873">
            <a:off x="4835461" y="1172722"/>
            <a:ext cx="4343400" cy="2585476"/>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3090" r="99455">
                        <a14:foregroundMark x1="36075" y1="25384" x2="36075" y2="25384"/>
                        <a14:foregroundMark x1="14312" y1="30558" x2="14312" y2="30558"/>
                        <a14:foregroundMark x1="48205" y1="20614" x2="48205" y2="20614"/>
                        <a14:foregroundMark x1="72149" y1="35004" x2="72149" y2="35004"/>
                        <a14:foregroundMark x1="80509" y1="37753" x2="80509" y2="37753"/>
                        <a14:foregroundMark x1="28532" y1="18674" x2="28532" y2="18674"/>
                        <a14:foregroundMark x1="32303" y1="18674" x2="32303" y2="18674"/>
                        <a14:foregroundMark x1="29805" y1="18432" x2="29805" y2="18432"/>
                        <a14:foregroundMark x1="31031" y1="18189" x2="31031" y2="18189"/>
                        <a14:foregroundMark x1="77192" y1="36540" x2="77192" y2="36540"/>
                        <a14:foregroundMark x1="86915" y1="44220" x2="86915" y2="44220"/>
                        <a14:foregroundMark x1="88187" y1="51172" x2="88187" y2="51172"/>
                        <a14:foregroundMark x1="32985" y1="18432" x2="32985" y2="18432"/>
                        <a14:backgroundMark x1="97955" y1="52708" x2="97955" y2="52708"/>
                        <a14:backgroundMark x1="93594" y1="91512" x2="93594" y2="91512"/>
                        <a14:backgroundMark x1="96320" y1="71787" x2="96320" y2="71787"/>
                        <a14:backgroundMark x1="24898" y1="69038" x2="24898" y2="69038"/>
                        <a14:backgroundMark x1="40391" y1="79386" x2="40391" y2="79386"/>
                        <a14:backgroundMark x1="65743" y1="96281" x2="65743" y2="96281"/>
                        <a14:backgroundMark x1="96002" y1="93048" x2="96002" y2="93048"/>
                        <a14:backgroundMark x1="10995" y1="59337" x2="10995" y2="59337"/>
                        <a14:backgroundMark x1="7905" y1="57559" x2="7905" y2="57559"/>
                        <a14:backgroundMark x1="15856" y1="62813" x2="15856" y2="62813"/>
                        <a14:backgroundMark x1="32712" y1="73727" x2="32712" y2="73727"/>
                        <a14:backgroundMark x1="61154" y1="92320" x2="61154" y2="92320"/>
                        <a14:backgroundMark x1="47887" y1="82862" x2="47887" y2="82862"/>
                        <a14:backgroundMark x1="42890" y1="81649" x2="42890" y2="81649"/>
                        <a14:backgroundMark x1="45252" y1="83913" x2="45252" y2="83913"/>
                        <a14:backgroundMark x1="52385" y1="88116" x2="52385" y2="88116"/>
                        <a14:backgroundMark x1="58519" y1="91108" x2="58519" y2="91108"/>
                        <a14:backgroundMark x1="63380" y1="94826" x2="63380" y2="94826"/>
                        <a14:backgroundMark x1="70468" y1="98302" x2="70468" y2="98302"/>
                        <a14:backgroundMark x1="67151" y1="96039" x2="67151" y2="96039"/>
                        <a14:backgroundMark x1="96274" y1="86580" x2="96274" y2="86580"/>
                        <a14:backgroundMark x1="95729" y1="52142" x2="95729" y2="52142"/>
                        <a14:backgroundMark x1="94866" y1="63056" x2="94866" y2="63056"/>
                        <a14:backgroundMark x1="94457" y1="87389" x2="94457" y2="87389"/>
                        <a14:backgroundMark x1="91958" y1="98545" x2="91958" y2="98545"/>
                        <a14:backgroundMark x1="97955" y1="41956" x2="97955" y2="41956"/>
                        <a14:backgroundMark x1="96002" y1="44947" x2="96002" y2="44947"/>
                        <a14:backgroundMark x1="97819" y1="49394" x2="97819" y2="49394"/>
                        <a14:backgroundMark x1="98910" y1="51657" x2="98910" y2="51657"/>
                        <a14:backgroundMark x1="73421" y1="99030" x2="73421" y2="99030"/>
                        <a14:backgroundMark x1="18764" y1="16411" x2="18764" y2="16411"/>
                        <a14:backgroundMark x1="37574" y1="11722" x2="37574" y2="11722"/>
                        <a14:backgroundMark x1="52249" y1="13177" x2="52249" y2="13177"/>
                        <a14:backgroundMark x1="77056" y1="24091" x2="77056" y2="24091"/>
                        <a14:backgroundMark x1="66015" y1="13177" x2="66015" y2="13177"/>
                        <a14:backgroundMark x1="71876" y1="5497" x2="71876" y2="5497"/>
                        <a14:backgroundMark x1="76056" y1="10428" x2="76056" y2="10428"/>
                        <a14:backgroundMark x1="38710" y1="7033" x2="38710" y2="7033"/>
                        <a14:backgroundMark x1="54021" y1="26839" x2="54021" y2="26839"/>
                        <a14:backgroundMark x1="58065" y1="25869" x2="58065" y2="25869"/>
                        <a14:backgroundMark x1="58791" y1="10994" x2="58791" y2="10994"/>
                        <a14:backgroundMark x1="67560" y1="6225" x2="67560" y2="6225"/>
                        <a14:backgroundMark x1="22535" y1="7518" x2="22126" y2="7761"/>
                        <a14:backgroundMark x1="17537" y1="4527" x2="17537" y2="4527"/>
                        <a14:backgroundMark x1="17674" y1="8973" x2="17265" y2="8973"/>
                        <a14:backgroundMark x1="16265" y1="3234" x2="16265" y2="3234"/>
                        <a14:backgroundMark x1="31895" y1="7518" x2="31895" y2="7518"/>
                        <a14:backgroundMark x1="39255" y1="16896" x2="39255" y2="16896"/>
                        <a14:backgroundMark x1="55429" y1="21099" x2="55429" y2="21099"/>
                        <a14:backgroundMark x1="48614" y1="14713" x2="48614" y2="14713"/>
                        <a14:backgroundMark x1="46252" y1="5012" x2="46252" y2="5012"/>
                        <a14:backgroundMark x1="44025" y1="10186" x2="44025" y2="10186"/>
                        <a14:backgroundMark x1="44707" y1="15683" x2="44707" y2="15683"/>
                        <a14:backgroundMark x1="40800" y1="16896" x2="40800" y2="16896"/>
                        <a14:backgroundMark x1="60154" y1="15683" x2="60154" y2="15683"/>
                        <a14:backgroundMark x1="70786" y1="22878" x2="70786" y2="22878"/>
                        <a14:backgroundMark x1="71604" y1="22635" x2="71604" y2="22635"/>
                        <a14:backgroundMark x1="73694" y1="14470" x2="73830" y2="11479"/>
                        <a14:backgroundMark x1="73830" y1="11237" x2="72558" y2="10752"/>
                        <a14:backgroundMark x1="56701" y1="5255" x2="51795" y2="5255"/>
                        <a14:backgroundMark x1="48069" y1="4285" x2="48069" y2="4285"/>
                        <a14:backgroundMark x1="47887" y1="4285" x2="47342" y2="6467"/>
                        <a14:backgroundMark x1="67969" y1="28537" x2="67969" y2="28537"/>
                        <a14:backgroundMark x1="63925" y1="27567" x2="63925" y2="27567"/>
                        <a14:backgroundMark x1="20173" y1="22878" x2="20173" y2="22878"/>
                        <a14:backgroundMark x1="18900" y1="24818" x2="18900" y2="24818"/>
                        <a14:backgroundMark x1="21172" y1="24091" x2="21172" y2="24091"/>
                        <a14:backgroundMark x1="21308" y1="66774" x2="21308" y2="66774"/>
                        <a14:backgroundMark x1="29078" y1="71948" x2="29078" y2="71948"/>
                        <a14:backgroundMark x1="10223" y1="33791" x2="10223" y2="33791"/>
                        <a14:backgroundMark x1="9950" y1="53840" x2="9950" y2="53840"/>
                      </a14:backgroundRemoval>
                    </a14:imgEffect>
                  </a14:imgLayer>
                </a14:imgProps>
              </a:ext>
              <a:ext uri="{28A0092B-C50C-407E-A947-70E740481C1C}">
                <a14:useLocalDpi xmlns:a14="http://schemas.microsoft.com/office/drawing/2010/main" val="0"/>
              </a:ext>
            </a:extLst>
          </a:blip>
          <a:stretch>
            <a:fillRect/>
          </a:stretch>
        </p:blipFill>
        <p:spPr>
          <a:xfrm>
            <a:off x="4017134" y="2717883"/>
            <a:ext cx="5334000" cy="2997117"/>
          </a:xfrm>
          <a:prstGeom prst="rect">
            <a:avLst/>
          </a:prstGeom>
          <a:ln>
            <a:noFill/>
          </a:ln>
          <a:effectLst>
            <a:outerShdw blurRad="190500" algn="tl" rotWithShape="0">
              <a:srgbClr val="000000">
                <a:alpha val="70000"/>
              </a:srgbClr>
            </a:outerShdw>
          </a:effectLst>
        </p:spPr>
      </p:pic>
      <p:sp>
        <p:nvSpPr>
          <p:cNvPr id="6" name="TextBox 5"/>
          <p:cNvSpPr txBox="1"/>
          <p:nvPr/>
        </p:nvSpPr>
        <p:spPr>
          <a:xfrm>
            <a:off x="50322" y="16014"/>
            <a:ext cx="7308411" cy="707886"/>
          </a:xfrm>
          <a:prstGeom prst="rect">
            <a:avLst/>
          </a:prstGeom>
          <a:noFill/>
        </p:spPr>
        <p:txBody>
          <a:bodyPr wrap="none" rtlCol="0">
            <a:spAutoFit/>
          </a:bodyPr>
          <a:lstStyle/>
          <a:p>
            <a:r>
              <a:rPr lang="en-US" sz="4000" b="1" dirty="0" smtClean="0">
                <a:ln>
                  <a:solidFill>
                    <a:schemeClr val="accent4">
                      <a:lumMod val="50000"/>
                    </a:schemeClr>
                  </a:solidFill>
                </a:ln>
                <a:solidFill>
                  <a:srgbClr val="FFFF00"/>
                </a:solidFill>
                <a:effectLst>
                  <a:glow rad="88900">
                    <a:srgbClr val="7030A0"/>
                  </a:glow>
                </a:effectLst>
                <a:latin typeface="Agency FB" pitchFamily="34" charset="0"/>
              </a:rPr>
              <a:t>Computer-Aided Design Drafting  (CADD)</a:t>
            </a:r>
            <a:endParaRPr lang="en-US" sz="4000" b="1" dirty="0">
              <a:ln>
                <a:solidFill>
                  <a:schemeClr val="accent4">
                    <a:lumMod val="50000"/>
                  </a:schemeClr>
                </a:solidFill>
              </a:ln>
              <a:solidFill>
                <a:srgbClr val="FFFF00"/>
              </a:solidFill>
              <a:effectLst>
                <a:glow rad="88900">
                  <a:srgbClr val="7030A0"/>
                </a:glow>
              </a:effectLst>
              <a:latin typeface="Agency FB" pitchFamily="34" charset="0"/>
            </a:endParaRPr>
          </a:p>
        </p:txBody>
      </p:sp>
      <p:sp>
        <p:nvSpPr>
          <p:cNvPr id="7" name="TextBox 6"/>
          <p:cNvSpPr txBox="1"/>
          <p:nvPr/>
        </p:nvSpPr>
        <p:spPr>
          <a:xfrm>
            <a:off x="91674" y="4000500"/>
            <a:ext cx="7569679" cy="1508105"/>
          </a:xfrm>
          <a:prstGeom prst="rect">
            <a:avLst/>
          </a:prstGeom>
          <a:noFill/>
        </p:spPr>
        <p:txBody>
          <a:bodyPr wrap="square" rtlCol="0">
            <a:spAutoFit/>
          </a:bodyPr>
          <a:lstStyle/>
          <a:p>
            <a:r>
              <a:rPr lang="en-US" sz="3600" b="1" dirty="0" smtClean="0">
                <a:ln>
                  <a:solidFill>
                    <a:srgbClr val="7030A0"/>
                  </a:solidFill>
                </a:ln>
                <a:solidFill>
                  <a:srgbClr val="FFFF00"/>
                </a:solidFill>
                <a:effectLst>
                  <a:glow rad="63500">
                    <a:srgbClr val="7030A0"/>
                  </a:glow>
                </a:effectLst>
                <a:latin typeface="Agency FB" pitchFamily="34" charset="0"/>
              </a:rPr>
              <a:t>MT-488</a:t>
            </a:r>
            <a:r>
              <a:rPr lang="en-US" sz="2000" b="1" dirty="0" smtClean="0">
                <a:ln>
                  <a:solidFill>
                    <a:srgbClr val="7030A0"/>
                  </a:solidFill>
                </a:ln>
                <a:solidFill>
                  <a:srgbClr val="FFFF00"/>
                </a:solidFill>
                <a:effectLst>
                  <a:glow rad="63500">
                    <a:schemeClr val="accent4">
                      <a:lumMod val="50000"/>
                    </a:schemeClr>
                  </a:glow>
                </a:effectLst>
                <a:latin typeface="Agency FB" pitchFamily="34" charset="0"/>
              </a:rPr>
              <a:t>  </a:t>
            </a:r>
            <a:r>
              <a:rPr lang="en-US" sz="2800" b="1" dirty="0" smtClean="0">
                <a:ln>
                  <a:solidFill>
                    <a:srgbClr val="7030A0"/>
                  </a:solidFill>
                </a:ln>
                <a:solidFill>
                  <a:srgbClr val="FFFF00"/>
                </a:solidFill>
                <a:effectLst>
                  <a:glow rad="63500">
                    <a:srgbClr val="7030A0"/>
                  </a:glow>
                </a:effectLst>
                <a:latin typeface="Agency FB" pitchFamily="34" charset="0"/>
              </a:rPr>
              <a:t>Introduces students </a:t>
            </a:r>
            <a:r>
              <a:rPr lang="en-US" sz="2800" b="1" dirty="0">
                <a:ln>
                  <a:solidFill>
                    <a:srgbClr val="7030A0"/>
                  </a:solidFill>
                </a:ln>
                <a:solidFill>
                  <a:srgbClr val="FFFF00"/>
                </a:solidFill>
                <a:effectLst>
                  <a:glow rad="63500">
                    <a:srgbClr val="7030A0"/>
                  </a:glow>
                </a:effectLst>
                <a:latin typeface="Agency FB" pitchFamily="34" charset="0"/>
              </a:rPr>
              <a:t>to the use of </a:t>
            </a:r>
            <a:r>
              <a:rPr lang="en-US" sz="2800" b="1" dirty="0" smtClean="0">
                <a:ln>
                  <a:solidFill>
                    <a:srgbClr val="7030A0"/>
                  </a:solidFill>
                </a:ln>
                <a:solidFill>
                  <a:srgbClr val="FFFF00"/>
                </a:solidFill>
                <a:effectLst>
                  <a:glow rad="63500">
                    <a:srgbClr val="7030A0"/>
                  </a:glow>
                </a:effectLst>
                <a:latin typeface="Agency FB" pitchFamily="34" charset="0"/>
              </a:rPr>
              <a:t>computer hardware and software for </a:t>
            </a:r>
            <a:r>
              <a:rPr lang="en-US" sz="2800" b="1" dirty="0">
                <a:ln>
                  <a:solidFill>
                    <a:srgbClr val="7030A0"/>
                  </a:solidFill>
                </a:ln>
                <a:solidFill>
                  <a:srgbClr val="FFFF00"/>
                </a:solidFill>
                <a:effectLst>
                  <a:glow rad="63500">
                    <a:srgbClr val="7030A0"/>
                  </a:glow>
                </a:effectLst>
                <a:latin typeface="Agency FB" pitchFamily="34" charset="0"/>
              </a:rPr>
              <a:t>design </a:t>
            </a:r>
            <a:r>
              <a:rPr lang="en-US" sz="2800" b="1" dirty="0" smtClean="0">
                <a:ln>
                  <a:solidFill>
                    <a:srgbClr val="7030A0"/>
                  </a:solidFill>
                </a:ln>
                <a:solidFill>
                  <a:srgbClr val="FFFF00"/>
                </a:solidFill>
                <a:effectLst>
                  <a:glow rad="63500">
                    <a:srgbClr val="7030A0"/>
                  </a:glow>
                </a:effectLst>
                <a:latin typeface="Agency FB" pitchFamily="34" charset="0"/>
              </a:rPr>
              <a:t>drafting. </a:t>
            </a:r>
          </a:p>
          <a:p>
            <a:r>
              <a:rPr lang="en-US" sz="2800" b="1" dirty="0" smtClean="0">
                <a:ln>
                  <a:solidFill>
                    <a:srgbClr val="7030A0"/>
                  </a:solidFill>
                </a:ln>
                <a:solidFill>
                  <a:srgbClr val="FFFF00"/>
                </a:solidFill>
                <a:effectLst>
                  <a:glow rad="63500">
                    <a:srgbClr val="7030A0"/>
                  </a:glow>
                </a:effectLst>
                <a:latin typeface="Brush Script Std" pitchFamily="66" charset="0"/>
              </a:rPr>
              <a:t>Students generate working drawings </a:t>
            </a:r>
          </a:p>
        </p:txBody>
      </p:sp>
    </p:spTree>
    <p:extLst>
      <p:ext uri="{BB962C8B-B14F-4D97-AF65-F5344CB8AC3E}">
        <p14:creationId xmlns:p14="http://schemas.microsoft.com/office/powerpoint/2010/main" val="2637218277"/>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6"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80">
                                          <p:stCondLst>
                                            <p:cond delay="0"/>
                                          </p:stCondLst>
                                        </p:cTn>
                                        <p:tgtEl>
                                          <p:spTgt spid="9"/>
                                        </p:tgtEl>
                                      </p:cBhvr>
                                    </p:animEffect>
                                    <p:anim calcmode="lin" valueType="num">
                                      <p:cBhvr>
                                        <p:cTn id="1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3" dur="26">
                                          <p:stCondLst>
                                            <p:cond delay="650"/>
                                          </p:stCondLst>
                                        </p:cTn>
                                        <p:tgtEl>
                                          <p:spTgt spid="9"/>
                                        </p:tgtEl>
                                      </p:cBhvr>
                                      <p:to x="100000" y="60000"/>
                                    </p:animScale>
                                    <p:animScale>
                                      <p:cBhvr>
                                        <p:cTn id="24" dur="166" decel="50000">
                                          <p:stCondLst>
                                            <p:cond delay="676"/>
                                          </p:stCondLst>
                                        </p:cTn>
                                        <p:tgtEl>
                                          <p:spTgt spid="9"/>
                                        </p:tgtEl>
                                      </p:cBhvr>
                                      <p:to x="100000" y="100000"/>
                                    </p:animScale>
                                    <p:animScale>
                                      <p:cBhvr>
                                        <p:cTn id="25" dur="26">
                                          <p:stCondLst>
                                            <p:cond delay="1312"/>
                                          </p:stCondLst>
                                        </p:cTn>
                                        <p:tgtEl>
                                          <p:spTgt spid="9"/>
                                        </p:tgtEl>
                                      </p:cBhvr>
                                      <p:to x="100000" y="80000"/>
                                    </p:animScale>
                                    <p:animScale>
                                      <p:cBhvr>
                                        <p:cTn id="26" dur="166" decel="50000">
                                          <p:stCondLst>
                                            <p:cond delay="1338"/>
                                          </p:stCondLst>
                                        </p:cTn>
                                        <p:tgtEl>
                                          <p:spTgt spid="9"/>
                                        </p:tgtEl>
                                      </p:cBhvr>
                                      <p:to x="100000" y="100000"/>
                                    </p:animScale>
                                    <p:animScale>
                                      <p:cBhvr>
                                        <p:cTn id="27" dur="26">
                                          <p:stCondLst>
                                            <p:cond delay="1642"/>
                                          </p:stCondLst>
                                        </p:cTn>
                                        <p:tgtEl>
                                          <p:spTgt spid="9"/>
                                        </p:tgtEl>
                                      </p:cBhvr>
                                      <p:to x="100000" y="90000"/>
                                    </p:animScale>
                                    <p:animScale>
                                      <p:cBhvr>
                                        <p:cTn id="28" dur="166" decel="50000">
                                          <p:stCondLst>
                                            <p:cond delay="1668"/>
                                          </p:stCondLst>
                                        </p:cTn>
                                        <p:tgtEl>
                                          <p:spTgt spid="9"/>
                                        </p:tgtEl>
                                      </p:cBhvr>
                                      <p:to x="100000" y="100000"/>
                                    </p:animScale>
                                    <p:animScale>
                                      <p:cBhvr>
                                        <p:cTn id="29" dur="26">
                                          <p:stCondLst>
                                            <p:cond delay="1808"/>
                                          </p:stCondLst>
                                        </p:cTn>
                                        <p:tgtEl>
                                          <p:spTgt spid="9"/>
                                        </p:tgtEl>
                                      </p:cBhvr>
                                      <p:to x="100000" y="95000"/>
                                    </p:animScale>
                                    <p:animScale>
                                      <p:cBhvr>
                                        <p:cTn id="30" dur="166" decel="50000">
                                          <p:stCondLst>
                                            <p:cond delay="1834"/>
                                          </p:stCondLst>
                                        </p:cTn>
                                        <p:tgtEl>
                                          <p:spTgt spid="9"/>
                                        </p:tgtEl>
                                      </p:cBhvr>
                                      <p:to x="100000" y="100000"/>
                                    </p:animScale>
                                  </p:childTnLst>
                                </p:cTn>
                              </p:par>
                            </p:childTnLst>
                          </p:cTn>
                        </p:par>
                        <p:par>
                          <p:cTn id="31" fill="hold">
                            <p:stCondLst>
                              <p:cond delay="3500"/>
                            </p:stCondLst>
                            <p:childTnLst>
                              <p:par>
                                <p:cTn id="32" presetID="52" presetClass="entr" presetSubtype="0"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Scale>
                                      <p:cBhvr>
                                        <p:cTn id="34"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10"/>
                                        </p:tgtEl>
                                        <p:attrNameLst>
                                          <p:attrName>ppt_x</p:attrName>
                                          <p:attrName>ppt_y</p:attrName>
                                        </p:attrNameLst>
                                      </p:cBhvr>
                                    </p:animMotion>
                                    <p:animEffect transition="in" filter="fade">
                                      <p:cBhvr>
                                        <p:cTn id="36" dur="1000"/>
                                        <p:tgtEl>
                                          <p:spTgt spid="10"/>
                                        </p:tgtEl>
                                      </p:cBhvr>
                                    </p:animEffect>
                                  </p:childTnLst>
                                </p:cTn>
                              </p:par>
                            </p:childTnLst>
                          </p:cTn>
                        </p:par>
                        <p:par>
                          <p:cTn id="37" fill="hold">
                            <p:stCondLst>
                              <p:cond delay="4500"/>
                            </p:stCondLst>
                            <p:childTnLst>
                              <p:par>
                                <p:cTn id="38" presetID="15" presetClass="entr" presetSubtype="0"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1000" fill="hold"/>
                                        <p:tgtEl>
                                          <p:spTgt spid="8"/>
                                        </p:tgtEl>
                                        <p:attrNameLst>
                                          <p:attrName>ppt_w</p:attrName>
                                        </p:attrNameLst>
                                      </p:cBhvr>
                                      <p:tavLst>
                                        <p:tav tm="0">
                                          <p:val>
                                            <p:fltVal val="0"/>
                                          </p:val>
                                        </p:tav>
                                        <p:tav tm="100000">
                                          <p:val>
                                            <p:strVal val="#ppt_w"/>
                                          </p:val>
                                        </p:tav>
                                      </p:tavLst>
                                    </p:anim>
                                    <p:anim calcmode="lin" valueType="num">
                                      <p:cBhvr>
                                        <p:cTn id="41" dur="1000" fill="hold"/>
                                        <p:tgtEl>
                                          <p:spTgt spid="8"/>
                                        </p:tgtEl>
                                        <p:attrNameLst>
                                          <p:attrName>ppt_h</p:attrName>
                                        </p:attrNameLst>
                                      </p:cBhvr>
                                      <p:tavLst>
                                        <p:tav tm="0">
                                          <p:val>
                                            <p:fltVal val="0"/>
                                          </p:val>
                                        </p:tav>
                                        <p:tav tm="100000">
                                          <p:val>
                                            <p:strVal val="#ppt_h"/>
                                          </p:val>
                                        </p:tav>
                                      </p:tavLst>
                                    </p:anim>
                                    <p:anim calcmode="lin" valueType="num">
                                      <p:cBhvr>
                                        <p:cTn id="42"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43"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par>
                          <p:cTn id="44" fill="hold">
                            <p:stCondLst>
                              <p:cond delay="5500"/>
                            </p:stCondLst>
                            <p:childTnLst>
                              <p:par>
                                <p:cTn id="45" presetID="42" presetClass="entr" presetSubtype="0" fill="hold" grpId="0" nodeType="after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1000"/>
                                        <p:tgtEl>
                                          <p:spTgt spid="7"/>
                                        </p:tgtEl>
                                      </p:cBhvr>
                                    </p:animEffect>
                                    <p:anim calcmode="lin" valueType="num">
                                      <p:cBhvr>
                                        <p:cTn id="48" dur="1000" fill="hold"/>
                                        <p:tgtEl>
                                          <p:spTgt spid="7"/>
                                        </p:tgtEl>
                                        <p:attrNameLst>
                                          <p:attrName>ppt_x</p:attrName>
                                        </p:attrNameLst>
                                      </p:cBhvr>
                                      <p:tavLst>
                                        <p:tav tm="0">
                                          <p:val>
                                            <p:strVal val="#ppt_x"/>
                                          </p:val>
                                        </p:tav>
                                        <p:tav tm="100000">
                                          <p:val>
                                            <p:strVal val="#ppt_x"/>
                                          </p:val>
                                        </p:tav>
                                      </p:tavLst>
                                    </p:anim>
                                    <p:anim calcmode="lin" valueType="num">
                                      <p:cBhvr>
                                        <p:cTn id="4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75000"/>
              </a:schemeClr>
            </a:gs>
            <a:gs pos="89000">
              <a:srgbClr val="0070C0"/>
            </a:gs>
            <a:gs pos="72000">
              <a:schemeClr val="bg2">
                <a:lumMod val="75000"/>
              </a:schemeClr>
            </a:gs>
            <a:gs pos="46000">
              <a:srgbClr val="00B050"/>
            </a:gs>
            <a:gs pos="97000">
              <a:srgbClr val="FFC000">
                <a:alpha val="91000"/>
                <a:lumMod val="99000"/>
                <a:lumOff val="1000"/>
              </a:srgbClr>
            </a:gs>
          </a:gsLst>
          <a:path path="rect">
            <a:fillToRect l="100000" t="100000"/>
          </a:path>
          <a:tileRect r="-100000" b="-100000"/>
        </a:gra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66" y="182137"/>
            <a:ext cx="8610600" cy="528607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9418" y="637520"/>
            <a:ext cx="7466495" cy="41852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Rectangle 8"/>
          <p:cNvSpPr/>
          <p:nvPr/>
        </p:nvSpPr>
        <p:spPr>
          <a:xfrm>
            <a:off x="381000" y="185854"/>
            <a:ext cx="7924800" cy="523220"/>
          </a:xfrm>
          <a:prstGeom prst="rect">
            <a:avLst/>
          </a:prstGeom>
        </p:spPr>
        <p:txBody>
          <a:bodyPr wrap="square">
            <a:spAutoFit/>
          </a:bodyPr>
          <a:lstStyle/>
          <a:p>
            <a:r>
              <a:rPr lang="en-US" sz="2800" dirty="0" smtClean="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C</a:t>
            </a:r>
            <a:r>
              <a:rPr lang="en-US" sz="2800" dirty="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 Programming </a:t>
            </a:r>
            <a:r>
              <a:rPr lang="en-US" sz="2800" dirty="0" smtClean="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for Embedded </a:t>
            </a:r>
            <a:r>
              <a:rPr lang="en-US" sz="2800" dirty="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Systems </a:t>
            </a:r>
          </a:p>
        </p:txBody>
      </p:sp>
      <p:sp>
        <p:nvSpPr>
          <p:cNvPr id="2" name="Rectangle 1"/>
          <p:cNvSpPr/>
          <p:nvPr/>
        </p:nvSpPr>
        <p:spPr>
          <a:xfrm>
            <a:off x="609600" y="3771900"/>
            <a:ext cx="8001000" cy="1631216"/>
          </a:xfrm>
          <a:prstGeom prst="rect">
            <a:avLst/>
          </a:prstGeom>
          <a:gradFill>
            <a:gsLst>
              <a:gs pos="100000">
                <a:srgbClr val="444444"/>
              </a:gs>
              <a:gs pos="100000">
                <a:srgbClr val="434343"/>
              </a:gs>
              <a:gs pos="100000">
                <a:srgbClr val="424242"/>
              </a:gs>
              <a:gs pos="100000">
                <a:srgbClr val="404040"/>
              </a:gs>
              <a:gs pos="100000">
                <a:srgbClr val="3C3C3C"/>
              </a:gs>
              <a:gs pos="100000">
                <a:srgbClr val="333333"/>
              </a:gs>
              <a:gs pos="98000">
                <a:schemeClr val="dk1">
                  <a:tint val="94000"/>
                  <a:satMod val="180000"/>
                  <a:lumMod val="98000"/>
                  <a:alpha val="25000"/>
                </a:schemeClr>
              </a:gs>
              <a:gs pos="34000">
                <a:schemeClr val="dk1">
                  <a:satMod val="130000"/>
                </a:schemeClr>
              </a:gs>
            </a:gsLst>
            <a:lin ang="16200000" scaled="1"/>
          </a:gradFill>
          <a:effectLst/>
        </p:spPr>
        <p:txBody>
          <a:bodyPr wrap="square">
            <a:spAutoFit/>
          </a:bodyPr>
          <a:lstStyle/>
          <a:p>
            <a:r>
              <a:rPr lang="en-US" sz="3200" dirty="0">
                <a:ln w="12700" cap="rnd" cmpd="sng">
                  <a:solidFill>
                    <a:srgbClr val="CC6600"/>
                  </a:solidFill>
                  <a:miter lim="800000"/>
                </a:ln>
                <a:solidFill>
                  <a:srgbClr val="FFFF00"/>
                </a:solidFill>
                <a:effectLst>
                  <a:glow rad="50800">
                    <a:srgbClr val="92D050"/>
                  </a:glow>
                  <a:outerShdw blurRad="38100" dist="38100" dir="2700000" algn="tl">
                    <a:srgbClr val="000000">
                      <a:alpha val="43137"/>
                    </a:srgbClr>
                  </a:outerShdw>
                </a:effectLst>
                <a:latin typeface="Adobe Gothic Std B" pitchFamily="34" charset="-128"/>
                <a:ea typeface="Adobe Gothic Std B" pitchFamily="34" charset="-128"/>
              </a:rPr>
              <a:t>ET-509 </a:t>
            </a:r>
            <a:r>
              <a:rPr lang="en-US" sz="1800" dirty="0">
                <a:ln w="9525" cap="rnd" cmpd="sng">
                  <a:solidFill>
                    <a:schemeClr val="bg1"/>
                  </a:solidFill>
                  <a:miter lim="800000"/>
                </a:ln>
                <a:solidFill>
                  <a:srgbClr val="FFFF00"/>
                </a:solidFill>
                <a:effectLst>
                  <a:glow rad="12700">
                    <a:schemeClr val="accent3">
                      <a:lumMod val="50000"/>
                    </a:schemeClr>
                  </a:glow>
                  <a:outerShdw blurRad="38100" dist="38100" dir="2700000" algn="tl">
                    <a:srgbClr val="000000">
                      <a:alpha val="43137"/>
                    </a:srgbClr>
                  </a:outerShdw>
                </a:effectLst>
                <a:latin typeface="Adobe Gothic Std B" pitchFamily="34" charset="-128"/>
                <a:ea typeface="Adobe Gothic Std B" pitchFamily="34" charset="-128"/>
              </a:rPr>
              <a:t>T</a:t>
            </a:r>
            <a:r>
              <a:rPr lang="en-US" dirty="0">
                <a:ln w="9525" cap="rnd" cmpd="sng">
                  <a:solidFill>
                    <a:schemeClr val="bg1"/>
                  </a:solidFill>
                  <a:miter lim="800000"/>
                </a:ln>
                <a:solidFill>
                  <a:srgbClr val="FFFF00"/>
                </a:solidFill>
                <a:effectLst>
                  <a:glow rad="12700">
                    <a:schemeClr val="accent3">
                      <a:lumMod val="50000"/>
                    </a:schemeClr>
                  </a:glow>
                  <a:outerShdw blurRad="38100" dist="38100" dir="2700000" algn="tl">
                    <a:srgbClr val="000000">
                      <a:alpha val="43137"/>
                    </a:srgbClr>
                  </a:outerShdw>
                </a:effectLst>
                <a:latin typeface="Adobe Gothic Std B" pitchFamily="34" charset="-128"/>
                <a:ea typeface="Adobe Gothic Std B" pitchFamily="34" charset="-128"/>
              </a:rPr>
              <a:t>he  nature of  a  program, simple C++  programs, variables, binary and  hex  number system, mathematical and  logic operations with binary and  hex  numbers, looping  and  delays,  arrays, pointers, microprocessor memory  characteristics, data  manipulation using pointers, input /output programming exercises on a real microprocessor.</a:t>
            </a:r>
          </a:p>
        </p:txBody>
      </p:sp>
    </p:spTree>
    <p:extLst>
      <p:ext uri="{BB962C8B-B14F-4D97-AF65-F5344CB8AC3E}">
        <p14:creationId xmlns:p14="http://schemas.microsoft.com/office/powerpoint/2010/main" val="651438613"/>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ppt_w</p:attrName>
                                        </p:attrNameLst>
                                      </p:cBhvr>
                                      <p:tavLst>
                                        <p:tav tm="0">
                                          <p:val>
                                            <p:fltVal val="0"/>
                                          </p:val>
                                        </p:tav>
                                        <p:tav tm="100000">
                                          <p:val>
                                            <p:strVal val="#ppt_w"/>
                                          </p:val>
                                        </p:tav>
                                      </p:tavLst>
                                    </p:anim>
                                    <p:anim calcmode="lin" valueType="num">
                                      <p:cBhvr>
                                        <p:cTn id="8" dur="1000" fill="hold"/>
                                        <p:tgtEl>
                                          <p:spTgt spid="1026"/>
                                        </p:tgtEl>
                                        <p:attrNameLst>
                                          <p:attrName>ppt_h</p:attrName>
                                        </p:attrNameLst>
                                      </p:cBhvr>
                                      <p:tavLst>
                                        <p:tav tm="0">
                                          <p:val>
                                            <p:fltVal val="0"/>
                                          </p:val>
                                        </p:tav>
                                        <p:tav tm="100000">
                                          <p:val>
                                            <p:strVal val="#ppt_h"/>
                                          </p:val>
                                        </p:tav>
                                      </p:tavLst>
                                    </p:anim>
                                    <p:anim calcmode="lin" valueType="num">
                                      <p:cBhvr>
                                        <p:cTn id="9" dur="1000" fill="hold"/>
                                        <p:tgtEl>
                                          <p:spTgt spid="1026"/>
                                        </p:tgtEl>
                                        <p:attrNameLst>
                                          <p:attrName>style.rotation</p:attrName>
                                        </p:attrNameLst>
                                      </p:cBhvr>
                                      <p:tavLst>
                                        <p:tav tm="0">
                                          <p:val>
                                            <p:fltVal val="90"/>
                                          </p:val>
                                        </p:tav>
                                        <p:tav tm="100000">
                                          <p:val>
                                            <p:fltVal val="0"/>
                                          </p:val>
                                        </p:tav>
                                      </p:tavLst>
                                    </p:anim>
                                    <p:animEffect transition="in" filter="fade">
                                      <p:cBhvr>
                                        <p:cTn id="10" dur="1000"/>
                                        <p:tgtEl>
                                          <p:spTgt spid="1026"/>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500"/>
                                        <p:tgtEl>
                                          <p:spTgt spid="15"/>
                                        </p:tgtEl>
                                      </p:cBhvr>
                                    </p:animEffect>
                                    <p:anim calcmode="lin" valueType="num">
                                      <p:cBhvr>
                                        <p:cTn id="20" dur="1500" fill="hold"/>
                                        <p:tgtEl>
                                          <p:spTgt spid="15"/>
                                        </p:tgtEl>
                                        <p:attrNameLst>
                                          <p:attrName>ppt_x</p:attrName>
                                        </p:attrNameLst>
                                      </p:cBhvr>
                                      <p:tavLst>
                                        <p:tav tm="0">
                                          <p:val>
                                            <p:strVal val="#ppt_x"/>
                                          </p:val>
                                        </p:tav>
                                        <p:tav tm="100000">
                                          <p:val>
                                            <p:strVal val="#ppt_x"/>
                                          </p:val>
                                        </p:tav>
                                      </p:tavLst>
                                    </p:anim>
                                    <p:anim calcmode="lin" valueType="num">
                                      <p:cBhvr>
                                        <p:cTn id="21" dur="1500" fill="hold"/>
                                        <p:tgtEl>
                                          <p:spTgt spid="15"/>
                                        </p:tgtEl>
                                        <p:attrNameLst>
                                          <p:attrName>ppt_y</p:attrName>
                                        </p:attrNameLst>
                                      </p:cBhvr>
                                      <p:tavLst>
                                        <p:tav tm="0">
                                          <p:val>
                                            <p:strVal val="#ppt_y+.1"/>
                                          </p:val>
                                        </p:tav>
                                        <p:tav tm="100000">
                                          <p:val>
                                            <p:strVal val="#ppt_y"/>
                                          </p:val>
                                        </p:tav>
                                      </p:tavLst>
                                    </p:anim>
                                  </p:childTnLst>
                                </p:cTn>
                              </p:par>
                              <p:par>
                                <p:cTn id="22" presetID="14" presetClass="entr" presetSubtype="1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randombar(horizontal)">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FF00"/>
            </a:gs>
            <a:gs pos="89000">
              <a:schemeClr val="accent3">
                <a:lumMod val="50000"/>
              </a:schemeClr>
            </a:gs>
            <a:gs pos="72000">
              <a:srgbClr val="FFFF00"/>
            </a:gs>
            <a:gs pos="46000">
              <a:schemeClr val="accent3">
                <a:lumMod val="50000"/>
              </a:schemeClr>
            </a:gs>
            <a:gs pos="100000">
              <a:schemeClr val="accent3">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675" y="770156"/>
            <a:ext cx="7009892" cy="35814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Rectangle 1"/>
          <p:cNvSpPr/>
          <p:nvPr/>
        </p:nvSpPr>
        <p:spPr>
          <a:xfrm>
            <a:off x="381000" y="114300"/>
            <a:ext cx="4206601" cy="646331"/>
          </a:xfrm>
          <a:prstGeom prst="rect">
            <a:avLst/>
          </a:prstGeom>
        </p:spPr>
        <p:txBody>
          <a:bodyPr wrap="none">
            <a:spAutoFit/>
            <a:scene3d>
              <a:camera prst="orthographicFront"/>
              <a:lightRig rig="threePt" dir="t"/>
            </a:scene3d>
            <a:sp3d contourW="12700" prstMaterial="dkEdge">
              <a:bevelB w="57150" h="38100" prst="artDeco"/>
              <a:contourClr>
                <a:schemeClr val="accent3">
                  <a:lumMod val="50000"/>
                </a:schemeClr>
              </a:contourClr>
            </a:sp3d>
          </a:bodyPr>
          <a:lstStyle/>
          <a:p>
            <a:r>
              <a:rPr lang="en-US" sz="3600" b="1" dirty="0" smtClean="0">
                <a:ln w="15875">
                  <a:solidFill>
                    <a:srgbClr val="00B050"/>
                  </a:solidFill>
                </a:ln>
                <a:solidFill>
                  <a:srgbClr val="FFFF00"/>
                </a:solidFill>
                <a:effectLst>
                  <a:outerShdw blurRad="50800" dist="50800" dir="5400000" algn="ctr" rotWithShape="0">
                    <a:schemeClr val="bg1">
                      <a:lumMod val="95000"/>
                      <a:lumOff val="5000"/>
                    </a:schemeClr>
                  </a:outerShdw>
                </a:effectLst>
                <a:latin typeface="Eras Bold ITC" pitchFamily="34" charset="0"/>
              </a:rPr>
              <a:t>Electrical </a:t>
            </a:r>
            <a:r>
              <a:rPr lang="en-US" sz="3600" b="1" dirty="0">
                <a:ln w="15875">
                  <a:solidFill>
                    <a:srgbClr val="00B050"/>
                  </a:solidFill>
                </a:ln>
                <a:solidFill>
                  <a:srgbClr val="FFFF00"/>
                </a:solidFill>
                <a:effectLst>
                  <a:outerShdw blurRad="50800" dist="50800" dir="5400000" algn="ctr" rotWithShape="0">
                    <a:schemeClr val="bg1">
                      <a:lumMod val="95000"/>
                      <a:lumOff val="5000"/>
                    </a:schemeClr>
                  </a:outerShdw>
                </a:effectLst>
                <a:latin typeface="Eras Bold ITC" pitchFamily="34" charset="0"/>
              </a:rPr>
              <a:t>Circuits</a:t>
            </a:r>
          </a:p>
        </p:txBody>
      </p:sp>
      <p:sp>
        <p:nvSpPr>
          <p:cNvPr id="4" name="Rectangle 3"/>
          <p:cNvSpPr/>
          <p:nvPr/>
        </p:nvSpPr>
        <p:spPr>
          <a:xfrm>
            <a:off x="1627518" y="3467100"/>
            <a:ext cx="7467600" cy="2000548"/>
          </a:xfrm>
          <a:prstGeom prst="rect">
            <a:avLst/>
          </a:prstGeom>
          <a:noFill/>
          <a:effectLst>
            <a:innerShdw blurRad="63500" dist="50800">
              <a:prstClr val="black">
                <a:alpha val="50000"/>
              </a:prstClr>
            </a:innerShdw>
          </a:effectLst>
          <a:sp3d>
            <a:bevelT w="165100" prst="coolSlant"/>
          </a:sp3d>
        </p:spPr>
        <p:txBody>
          <a:bodyPr wrap="square">
            <a:spAutoFit/>
            <a:scene3d>
              <a:camera prst="orthographicFront"/>
              <a:lightRig rig="threePt" dir="t"/>
            </a:scene3d>
            <a:sp3d extrusionH="38100" contourW="12700" prstMaterial="metal">
              <a:bevelT w="50800" h="38100" prst="riblet"/>
              <a:bevelB w="69850" h="69850" prst="divot"/>
              <a:extrusionClr>
                <a:schemeClr val="tx1">
                  <a:lumMod val="65000"/>
                </a:schemeClr>
              </a:extrusionClr>
              <a:contourClr>
                <a:srgbClr val="00B050"/>
              </a:contourClr>
            </a:sp3d>
          </a:bodyPr>
          <a:lstStyle/>
          <a:p>
            <a:r>
              <a:rPr lang="en-US" sz="3600" dirty="0" smtClean="0">
                <a:ln>
                  <a:gradFill flip="none" rotWithShape="1">
                    <a:gsLst>
                      <a:gs pos="0">
                        <a:srgbClr val="00B050"/>
                      </a:gs>
                      <a:gs pos="50000">
                        <a:srgbClr val="00B050"/>
                      </a:gs>
                      <a:gs pos="100000">
                        <a:srgbClr val="00B050"/>
                      </a:gs>
                    </a:gsLst>
                    <a:lin ang="2700000" scaled="1"/>
                    <a:tileRect/>
                  </a:gradFill>
                </a:ln>
                <a:solidFill>
                  <a:srgbClr val="FFFF00"/>
                </a:solidFill>
                <a:effectLst>
                  <a:outerShdw blurRad="38100" dist="38100" dir="2700000" algn="tl">
                    <a:srgbClr val="000000">
                      <a:alpha val="43137"/>
                    </a:srgbClr>
                  </a:outerShdw>
                </a:effectLst>
                <a:latin typeface="Eras Bold ITC" pitchFamily="34" charset="0"/>
              </a:rPr>
              <a:t>EE-204 </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Circuit </a:t>
            </a:r>
            <a:r>
              <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elements and their voltage-current relations; </a:t>
            </a:r>
            <a:r>
              <a:rPr lang="en-US" sz="2200" b="1" dirty="0" err="1"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Kirchoff's</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 </a:t>
            </a:r>
            <a:r>
              <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laws' elementary circuit analysis; continuous signals; differential equations; state variable equations; first and second order systems; introduction to circuit analysis </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software.</a:t>
            </a:r>
            <a:endPar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endParaRPr>
          </a:p>
        </p:txBody>
      </p:sp>
    </p:spTree>
    <p:extLst>
      <p:ext uri="{BB962C8B-B14F-4D97-AF65-F5344CB8AC3E}">
        <p14:creationId xmlns:p14="http://schemas.microsoft.com/office/powerpoint/2010/main" val="762980283"/>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by="(-#ppt_w*2)" calcmode="lin" valueType="num">
                                      <p:cBhvr rctx="PPT">
                                        <p:cTn id="7" dur="500" autoRev="1" fill="hold">
                                          <p:stCondLst>
                                            <p:cond delay="0"/>
                                          </p:stCondLst>
                                        </p:cTn>
                                        <p:tgtEl>
                                          <p:spTgt spid="2"/>
                                        </p:tgtEl>
                                        <p:attrNameLst>
                                          <p:attrName>ppt_w</p:attrName>
                                        </p:attrNameLst>
                                      </p:cBhvr>
                                    </p:anim>
                                    <p:anim by="(#ppt_w*0.50)" calcmode="lin" valueType="num">
                                      <p:cBhvr>
                                        <p:cTn id="8" dur="500" decel="50000" autoRev="1" fill="hold">
                                          <p:stCondLst>
                                            <p:cond delay="0"/>
                                          </p:stCondLst>
                                        </p:cTn>
                                        <p:tgtEl>
                                          <p:spTgt spid="2"/>
                                        </p:tgtEl>
                                        <p:attrNameLst>
                                          <p:attrName>ppt_x</p:attrName>
                                        </p:attrNameLst>
                                      </p:cBhvr>
                                    </p:anim>
                                    <p:anim from="(-#ppt_h/2)" to="(#ppt_y)" calcmode="lin" valueType="num">
                                      <p:cBhvr>
                                        <p:cTn id="9" dur="1000" fill="hold">
                                          <p:stCondLst>
                                            <p:cond delay="0"/>
                                          </p:stCondLst>
                                        </p:cTn>
                                        <p:tgtEl>
                                          <p:spTgt spid="2"/>
                                        </p:tgtEl>
                                        <p:attrNameLst>
                                          <p:attrName>ppt_y</p:attrName>
                                        </p:attrNameLst>
                                      </p:cBhvr>
                                    </p:anim>
                                    <p:animRot by="21600000">
                                      <p:cBhvr>
                                        <p:cTn id="10" dur="1000" fill="hold">
                                          <p:stCondLst>
                                            <p:cond delay="0"/>
                                          </p:stCondLst>
                                        </p:cTn>
                                        <p:tgtEl>
                                          <p:spTgt spid="2"/>
                                        </p:tgtEl>
                                        <p:attrNameLst>
                                          <p:attrName>r</p:attrName>
                                        </p:attrNameLst>
                                      </p:cBhvr>
                                    </p:animRot>
                                  </p:childTnLst>
                                </p:cTn>
                              </p:par>
                              <p:par>
                                <p:cTn id="11" presetID="45"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ppt_w</p:attrName>
                                        </p:attrNameLst>
                                      </p:cBhvr>
                                      <p:tavLst>
                                        <p:tav tm="0" fmla="#ppt_w*sin(2.5*pi*$)">
                                          <p:val>
                                            <p:fltVal val="0"/>
                                          </p:val>
                                        </p:tav>
                                        <p:tav tm="100000">
                                          <p:val>
                                            <p:fltVal val="1"/>
                                          </p:val>
                                        </p:tav>
                                      </p:tavLst>
                                    </p:anim>
                                    <p:anim calcmode="lin" valueType="num">
                                      <p:cBhvr>
                                        <p:cTn id="15" dur="1000" fill="hold"/>
                                        <p:tgtEl>
                                          <p:spTgt spid="3"/>
                                        </p:tgtEl>
                                        <p:attrNameLst>
                                          <p:attrName>ppt_h</p:attrName>
                                        </p:attrNameLst>
                                      </p:cBhvr>
                                      <p:tavLst>
                                        <p:tav tm="0">
                                          <p:val>
                                            <p:strVal val="#ppt_h"/>
                                          </p:val>
                                        </p:tav>
                                        <p:tav tm="100000">
                                          <p:val>
                                            <p:strVal val="#ppt_h"/>
                                          </p:val>
                                        </p:tav>
                                      </p:tavLst>
                                    </p:anim>
                                  </p:childTnLst>
                                </p:cTn>
                              </p:par>
                            </p:childTnLst>
                          </p:cTn>
                        </p:par>
                        <p:par>
                          <p:cTn id="16" fill="hold">
                            <p:stCondLst>
                              <p:cond delay="2700"/>
                            </p:stCondLst>
                            <p:childTnLst>
                              <p:par>
                                <p:cTn id="17" presetID="16" presetClass="entr" presetSubtype="21" fill="hold" nodeType="after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barn(inVertical)">
                                      <p:cBhvr>
                                        <p:cTn id="19" dur="1000"/>
                                        <p:tgtEl>
                                          <p:spTgt spid="4">
                                            <p:txEl>
                                              <p:pRg st="0" end="0"/>
                                            </p:txEl>
                                          </p:spTgt>
                                        </p:tgtEl>
                                      </p:cBhvr>
                                    </p:animEffect>
                                  </p:childTnLst>
                                </p:cTn>
                              </p:par>
                            </p:childTnLst>
                          </p:cTn>
                        </p:par>
                        <p:par>
                          <p:cTn id="20" fill="hold">
                            <p:stCondLst>
                              <p:cond delay="3700"/>
                            </p:stCondLst>
                            <p:childTnLst>
                              <p:par>
                                <p:cTn id="21" presetID="22" presetClass="entr" presetSubtype="4" fill="hold" nodeType="after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animEffect transition="in" filter="wipe(down)">
                                      <p:cBhvr>
                                        <p:cTn id="23"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C00000"/>
            </a:gs>
            <a:gs pos="78000">
              <a:srgbClr val="CC6600"/>
            </a:gs>
            <a:gs pos="60000">
              <a:schemeClr val="tx1">
                <a:lumMod val="50000"/>
              </a:schemeClr>
            </a:gs>
            <a:gs pos="35000">
              <a:schemeClr val="tx1">
                <a:lumMod val="50000"/>
              </a:schemeClr>
            </a:gs>
            <a:gs pos="45425">
              <a:srgbClr val="CC6600"/>
            </a:gs>
            <a:gs pos="100000">
              <a:srgbClr val="C00000"/>
            </a:gs>
          </a:gsLst>
          <a:lin ang="2400000" scaled="0"/>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439195"/>
            <a:ext cx="7620000" cy="46482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5" name="Rectangle 4"/>
          <p:cNvSpPr/>
          <p:nvPr/>
        </p:nvSpPr>
        <p:spPr>
          <a:xfrm>
            <a:off x="2971800" y="160466"/>
            <a:ext cx="5897768" cy="646331"/>
          </a:xfrm>
          <a:prstGeom prst="rect">
            <a:avLst/>
          </a:prstGeom>
        </p:spPr>
        <p:txBody>
          <a:bodyPr wrap="none">
            <a:spAutoFit/>
          </a:bodyPr>
          <a:lstStyle/>
          <a:p>
            <a:r>
              <a:rPr lang="en-US" sz="3600" b="1" dirty="0" smtClean="0">
                <a:ln>
                  <a:solidFill>
                    <a:schemeClr val="bg1"/>
                  </a:solidFill>
                </a:ln>
                <a:solidFill>
                  <a:schemeClr val="accent6">
                    <a:lumMod val="75000"/>
                  </a:schemeClr>
                </a:solidFill>
                <a:effectLst>
                  <a:glow rad="63500">
                    <a:srgbClr val="D20000"/>
                  </a:glow>
                  <a:outerShdw blurRad="50800" dist="50800" dir="5400000" algn="ctr" rotWithShape="0">
                    <a:schemeClr val="tx1">
                      <a:lumMod val="50000"/>
                    </a:schemeClr>
                  </a:outerShdw>
                </a:effectLst>
                <a:latin typeface="Aharoni" pitchFamily="2" charset="-79"/>
                <a:cs typeface="Aharoni" pitchFamily="2" charset="-79"/>
              </a:rPr>
              <a:t>Digital </a:t>
            </a:r>
            <a:r>
              <a:rPr lang="en-US" sz="3600" b="1" dirty="0">
                <a:ln>
                  <a:solidFill>
                    <a:schemeClr val="bg1"/>
                  </a:solidFill>
                </a:ln>
                <a:solidFill>
                  <a:schemeClr val="accent6">
                    <a:lumMod val="75000"/>
                  </a:schemeClr>
                </a:solidFill>
                <a:effectLst>
                  <a:glow rad="63500">
                    <a:srgbClr val="D20000"/>
                  </a:glow>
                  <a:outerShdw blurRad="50800" dist="50800" dir="5400000" algn="ctr" rotWithShape="0">
                    <a:schemeClr val="tx1">
                      <a:lumMod val="50000"/>
                    </a:schemeClr>
                  </a:outerShdw>
                </a:effectLst>
                <a:latin typeface="Aharoni" pitchFamily="2" charset="-79"/>
                <a:cs typeface="Aharoni" pitchFamily="2" charset="-79"/>
              </a:rPr>
              <a:t>Computer Theory I </a:t>
            </a:r>
          </a:p>
        </p:txBody>
      </p:sp>
      <p:sp>
        <p:nvSpPr>
          <p:cNvPr id="6" name="Rectangle 5"/>
          <p:cNvSpPr/>
          <p:nvPr/>
        </p:nvSpPr>
        <p:spPr>
          <a:xfrm>
            <a:off x="457200" y="3899118"/>
            <a:ext cx="8001000" cy="1815882"/>
          </a:xfrm>
          <a:prstGeom prst="rect">
            <a:avLst/>
          </a:prstGeom>
          <a:gradFill flip="none" rotWithShape="1">
            <a:gsLst>
              <a:gs pos="78000">
                <a:schemeClr val="bg1">
                  <a:alpha val="57000"/>
                </a:schemeClr>
              </a:gs>
              <a:gs pos="100000">
                <a:schemeClr val="bg1">
                  <a:lumMod val="0"/>
                  <a:lumOff val="100000"/>
                  <a:alpha val="18000"/>
                </a:schemeClr>
              </a:gs>
              <a:gs pos="100000">
                <a:srgbClr val="C7AC4C"/>
              </a:gs>
              <a:gs pos="100000">
                <a:srgbClr val="E6D78A"/>
              </a:gs>
              <a:gs pos="100000">
                <a:srgbClr val="C7AC4C"/>
              </a:gs>
              <a:gs pos="100000">
                <a:srgbClr val="E6DCAC"/>
              </a:gs>
            </a:gsLst>
            <a:lin ang="10200000" scaled="0"/>
            <a:tileRect/>
          </a:gradFill>
        </p:spPr>
        <p:txBody>
          <a:bodyPr wrap="square">
            <a:spAutoFit/>
          </a:bodyPr>
          <a:lstStyle/>
          <a:p>
            <a:r>
              <a:rPr lang="en-US" sz="4000" b="1" dirty="0" smtClean="0">
                <a:ln>
                  <a:solidFill>
                    <a:schemeClr val="bg1"/>
                  </a:solidFill>
                </a:ln>
                <a:solidFill>
                  <a:schemeClr val="accent6">
                    <a:lumMod val="75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ET-540 </a:t>
            </a:r>
            <a:r>
              <a:rPr lang="en-US" sz="2400" b="1" dirty="0" smtClean="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number </a:t>
            </a:r>
            <a:r>
              <a:rPr lang="en-US" sz="2400" b="1" dirty="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systems; Boolean algebra; logic </a:t>
            </a:r>
            <a:r>
              <a:rPr lang="en-US" sz="2400" b="1" dirty="0" smtClean="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elements; </a:t>
            </a:r>
            <a:r>
              <a:rPr lang="en-US" sz="2400" b="1" dirty="0" err="1" smtClean="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multivibrators</a:t>
            </a:r>
            <a:r>
              <a:rPr lang="en-US" sz="2400" b="1" dirty="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 clock circuits; decoders; counters; data registers. </a:t>
            </a:r>
            <a:r>
              <a:rPr lang="en-US" sz="2400" b="1" i="1" dirty="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Laboratory hours complement class work. </a:t>
            </a:r>
          </a:p>
        </p:txBody>
      </p:sp>
    </p:spTree>
    <p:extLst>
      <p:ext uri="{BB962C8B-B14F-4D97-AF65-F5344CB8AC3E}">
        <p14:creationId xmlns:p14="http://schemas.microsoft.com/office/powerpoint/2010/main" val="2890572017"/>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1000" fill="hold"/>
                                        <p:tgtEl>
                                          <p:spTgt spid="5">
                                            <p:txEl>
                                              <p:pRg st="0" end="0"/>
                                            </p:txEl>
                                          </p:spTgt>
                                        </p:tgtEl>
                                      </p:cBhvr>
                                      <p:by x="25000" y="25000"/>
                                    </p:animScale>
                                  </p:childTnLst>
                                </p:cTn>
                              </p:par>
                            </p:childTnLst>
                          </p:cTn>
                        </p:par>
                        <p:par>
                          <p:cTn id="7" fill="hold">
                            <p:stCondLst>
                              <p:cond delay="1000"/>
                            </p:stCondLst>
                            <p:childTnLst>
                              <p:par>
                                <p:cTn id="8" presetID="52" presetClass="entr" presetSubtype="0" fill="hold" grpId="0" nodeType="after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Scale>
                                      <p:cBhvr>
                                        <p:cTn id="10" dur="1000" decel="50000" fill="hold">
                                          <p:stCondLst>
                                            <p:cond delay="0"/>
                                          </p:stCondLst>
                                        </p:cTn>
                                        <p:tgtEl>
                                          <p:spTgt spid="5">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1" dur="1000" decel="50000" fill="hold">
                                          <p:stCondLst>
                                            <p:cond delay="0"/>
                                          </p:stCondLst>
                                        </p:cTn>
                                        <p:tgtEl>
                                          <p:spTgt spid="5">
                                            <p:txEl>
                                              <p:pRg st="0" end="0"/>
                                            </p:txEl>
                                          </p:spTgt>
                                        </p:tgtEl>
                                        <p:attrNameLst>
                                          <p:attrName>ppt_x</p:attrName>
                                          <p:attrName>ppt_y</p:attrName>
                                        </p:attrNameLst>
                                      </p:cBhvr>
                                    </p:animMotion>
                                    <p:animEffect transition="in" filter="fade">
                                      <p:cBhvr>
                                        <p:cTn id="12" dur="1000"/>
                                        <p:tgtEl>
                                          <p:spTgt spid="5">
                                            <p:txEl>
                                              <p:pRg st="0" end="0"/>
                                            </p:txEl>
                                          </p:spTgt>
                                        </p:tgtEl>
                                      </p:cBhvr>
                                    </p:animEffect>
                                  </p:childTnLst>
                                </p:cTn>
                              </p:par>
                            </p:childTnLst>
                          </p:cTn>
                        </p:par>
                        <p:par>
                          <p:cTn id="13" fill="hold">
                            <p:stCondLst>
                              <p:cond delay="2000"/>
                            </p:stCondLst>
                            <p:childTnLst>
                              <p:par>
                                <p:cTn id="14" presetID="31" presetClass="entr" presetSubtype="0" fill="hold" nodeType="afterEffect">
                                  <p:stCondLst>
                                    <p:cond delay="250"/>
                                  </p:stCondLst>
                                  <p:childTnLst>
                                    <p:set>
                                      <p:cBhvr>
                                        <p:cTn id="15" dur="1" fill="hold">
                                          <p:stCondLst>
                                            <p:cond delay="0"/>
                                          </p:stCondLst>
                                        </p:cTn>
                                        <p:tgtEl>
                                          <p:spTgt spid="2"/>
                                        </p:tgtEl>
                                        <p:attrNameLst>
                                          <p:attrName>style.visibility</p:attrName>
                                        </p:attrNameLst>
                                      </p:cBhvr>
                                      <p:to>
                                        <p:strVal val="visible"/>
                                      </p:to>
                                    </p:set>
                                    <p:anim calcmode="lin" valueType="num">
                                      <p:cBhvr>
                                        <p:cTn id="16" dur="1000" fill="hold"/>
                                        <p:tgtEl>
                                          <p:spTgt spid="2"/>
                                        </p:tgtEl>
                                        <p:attrNameLst>
                                          <p:attrName>ppt_w</p:attrName>
                                        </p:attrNameLst>
                                      </p:cBhvr>
                                      <p:tavLst>
                                        <p:tav tm="0">
                                          <p:val>
                                            <p:fltVal val="0"/>
                                          </p:val>
                                        </p:tav>
                                        <p:tav tm="100000">
                                          <p:val>
                                            <p:strVal val="#ppt_w"/>
                                          </p:val>
                                        </p:tav>
                                      </p:tavLst>
                                    </p:anim>
                                    <p:anim calcmode="lin" valueType="num">
                                      <p:cBhvr>
                                        <p:cTn id="17" dur="1000" fill="hold"/>
                                        <p:tgtEl>
                                          <p:spTgt spid="2"/>
                                        </p:tgtEl>
                                        <p:attrNameLst>
                                          <p:attrName>ppt_h</p:attrName>
                                        </p:attrNameLst>
                                      </p:cBhvr>
                                      <p:tavLst>
                                        <p:tav tm="0">
                                          <p:val>
                                            <p:fltVal val="0"/>
                                          </p:val>
                                        </p:tav>
                                        <p:tav tm="100000">
                                          <p:val>
                                            <p:strVal val="#ppt_h"/>
                                          </p:val>
                                        </p:tav>
                                      </p:tavLst>
                                    </p:anim>
                                    <p:anim calcmode="lin" valueType="num">
                                      <p:cBhvr>
                                        <p:cTn id="18" dur="1000" fill="hold"/>
                                        <p:tgtEl>
                                          <p:spTgt spid="2"/>
                                        </p:tgtEl>
                                        <p:attrNameLst>
                                          <p:attrName>style.rotation</p:attrName>
                                        </p:attrNameLst>
                                      </p:cBhvr>
                                      <p:tavLst>
                                        <p:tav tm="0">
                                          <p:val>
                                            <p:fltVal val="90"/>
                                          </p:val>
                                        </p:tav>
                                        <p:tav tm="100000">
                                          <p:val>
                                            <p:fltVal val="0"/>
                                          </p:val>
                                        </p:tav>
                                      </p:tavLst>
                                    </p:anim>
                                    <p:animEffect transition="in" filter="fade">
                                      <p:cBhvr>
                                        <p:cTn id="19" dur="1000"/>
                                        <p:tgtEl>
                                          <p:spTgt spid="2"/>
                                        </p:tgtEl>
                                      </p:cBhvr>
                                    </p:animEffect>
                                  </p:childTnLst>
                                </p:cTn>
                              </p:par>
                            </p:childTnLst>
                          </p:cTn>
                        </p:par>
                        <p:par>
                          <p:cTn id="20" fill="hold">
                            <p:stCondLst>
                              <p:cond delay="3250"/>
                            </p:stCondLst>
                            <p:childTnLst>
                              <p:par>
                                <p:cTn id="21" presetID="2" presetClass="entr" presetSubtype="4"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2000" fill="hold"/>
                                        <p:tgtEl>
                                          <p:spTgt spid="6"/>
                                        </p:tgtEl>
                                        <p:attrNameLst>
                                          <p:attrName>ppt_x</p:attrName>
                                        </p:attrNameLst>
                                      </p:cBhvr>
                                      <p:tavLst>
                                        <p:tav tm="0">
                                          <p:val>
                                            <p:strVal val="#ppt_x"/>
                                          </p:val>
                                        </p:tav>
                                        <p:tav tm="100000">
                                          <p:val>
                                            <p:strVal val="#ppt_x"/>
                                          </p:val>
                                        </p:tav>
                                      </p:tavLst>
                                    </p:anim>
                                    <p:anim calcmode="lin" valueType="num">
                                      <p:cBhvr additive="base">
                                        <p:cTn id="24" dur="2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FF00"/>
            </a:gs>
            <a:gs pos="82000">
              <a:srgbClr val="FFFF00"/>
            </a:gs>
            <a:gs pos="65000">
              <a:schemeClr val="bg2">
                <a:lumMod val="75000"/>
              </a:schemeClr>
            </a:gs>
            <a:gs pos="46000">
              <a:srgbClr val="0070C0"/>
            </a:gs>
            <a:gs pos="100000">
              <a:srgbClr val="00B0F0"/>
            </a:gs>
          </a:gsLst>
          <a:path path="rect">
            <a:fillToRect l="100000" t="100000"/>
          </a:path>
          <a:tileRect r="-100000" b="-100000"/>
        </a:gra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17600" y1="16047" x2="17600" y2="16047"/>
                        <a14:foregroundMark x1="11800" y1="15656" x2="11800" y2="15656"/>
                        <a14:foregroundMark x1="14200" y1="16830" x2="14200" y2="16830"/>
                        <a14:foregroundMark x1="10400" y1="18004" x2="10400" y2="18004"/>
                        <a14:foregroundMark x1="2200" y1="26419" x2="2200" y2="26419"/>
                        <a14:foregroundMark x1="5200" y1="31507" x2="5200" y2="31507"/>
                        <a14:foregroundMark x1="16000" y1="35812" x2="16000" y2="35812"/>
                        <a14:foregroundMark x1="11600" y1="35225" x2="11600" y2="35225"/>
                        <a14:foregroundMark x1="18600" y1="38748" x2="18600" y2="38748"/>
                        <a14:foregroundMark x1="23200" y1="40313" x2="23200" y2="40313"/>
                        <a14:foregroundMark x1="30600" y1="46967" x2="30600" y2="46967"/>
                        <a14:foregroundMark x1="24200" y1="38160" x2="24200" y2="38160"/>
                        <a14:backgroundMark x1="12200" y1="10959" x2="12200" y2="10959"/>
                        <a14:backgroundMark x1="25800" y1="29354" x2="25800" y2="29354"/>
                      </a14:backgroundRemoval>
                    </a14:imgEffect>
                  </a14:imgLayer>
                </a14:imgProps>
              </a:ext>
              <a:ext uri="{28A0092B-C50C-407E-A947-70E740481C1C}">
                <a14:useLocalDpi xmlns:a14="http://schemas.microsoft.com/office/drawing/2010/main" val="0"/>
              </a:ext>
            </a:extLst>
          </a:blip>
          <a:stretch>
            <a:fillRect/>
          </a:stretch>
        </p:blipFill>
        <p:spPr>
          <a:xfrm>
            <a:off x="7399178" y="1535892"/>
            <a:ext cx="1773398" cy="1890288"/>
          </a:xfrm>
          <a:prstGeom prst="rect">
            <a:avLst/>
          </a:prstGeom>
          <a:scene3d>
            <a:camera prst="orthographicFront">
              <a:rot lat="20999999" lon="2100000" rev="20999999"/>
            </a:camera>
            <a:lightRig rig="threePt" dir="t"/>
          </a:scene3d>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67600" y="3520567"/>
            <a:ext cx="1525424" cy="1076949"/>
          </a:xfrm>
          <a:prstGeom prst="rect">
            <a:avLst/>
          </a:prstGeom>
        </p:spPr>
      </p:pic>
      <p:sp>
        <p:nvSpPr>
          <p:cNvPr id="11" name="Rectangle 10"/>
          <p:cNvSpPr/>
          <p:nvPr/>
        </p:nvSpPr>
        <p:spPr>
          <a:xfrm>
            <a:off x="2286000" y="3230159"/>
            <a:ext cx="4572000" cy="353943"/>
          </a:xfrm>
          <a:prstGeom prst="rect">
            <a:avLst/>
          </a:prstGeom>
        </p:spPr>
        <p:txBody>
          <a:bodyPr>
            <a:spAutoFit/>
          </a:bodyPr>
          <a:lstStyle/>
          <a:p>
            <a:r>
              <a:rPr lang="en-US" dirty="0" smtClean="0"/>
              <a:t> </a:t>
            </a:r>
            <a:endParaRPr lang="en-US" dirty="0"/>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6486" y="691393"/>
            <a:ext cx="6886491" cy="3869445"/>
          </a:xfrm>
          <a:prstGeom prst="rect">
            <a:avLst/>
          </a:prstGeom>
          <a:scene3d>
            <a:camera prst="orthographicFront"/>
            <a:lightRig rig="threePt" dir="t"/>
          </a:scene3d>
          <a:sp3d extrusionH="12700">
            <a:bevelT prst="angle"/>
            <a:bevelB prst="angle"/>
          </a:sp3d>
        </p:spPr>
      </p:pic>
      <p:sp>
        <p:nvSpPr>
          <p:cNvPr id="13" name="TextBox 12"/>
          <p:cNvSpPr txBox="1"/>
          <p:nvPr/>
        </p:nvSpPr>
        <p:spPr>
          <a:xfrm>
            <a:off x="2971800" y="190499"/>
            <a:ext cx="6400800" cy="1031051"/>
          </a:xfrm>
          <a:prstGeom prst="rect">
            <a:avLst/>
          </a:prstGeom>
          <a:noFill/>
        </p:spPr>
        <p:txBody>
          <a:bodyPr wrap="square" rtlCol="0">
            <a:spAutoFit/>
          </a:bodyPr>
          <a:lstStyle/>
          <a:p>
            <a:r>
              <a:rPr lang="en-US" sz="4400" b="1" dirty="0" smtClean="0">
                <a:ln>
                  <a:solidFill>
                    <a:schemeClr val="bg2">
                      <a:lumMod val="50000"/>
                    </a:schemeClr>
                  </a:solidFill>
                </a:ln>
                <a:solidFill>
                  <a:schemeClr val="bg2">
                    <a:lumMod val="75000"/>
                  </a:schemeClr>
                </a:solidFill>
                <a:effectLst>
                  <a:glow rad="88900">
                    <a:srgbClr val="FFFF00"/>
                  </a:glow>
                </a:effectLst>
                <a:latin typeface="Brush Script Std" pitchFamily="66" charset="0"/>
              </a:rPr>
              <a:t>Introduction to Robotics</a:t>
            </a:r>
          </a:p>
          <a:p>
            <a:endParaRPr lang="en-US" dirty="0"/>
          </a:p>
        </p:txBody>
      </p:sp>
      <p:sp>
        <p:nvSpPr>
          <p:cNvPr id="15" name="Rectangle 14"/>
          <p:cNvSpPr/>
          <p:nvPr/>
        </p:nvSpPr>
        <p:spPr>
          <a:xfrm>
            <a:off x="332500" y="4152900"/>
            <a:ext cx="7905750" cy="1446550"/>
          </a:xfrm>
          <a:prstGeom prst="rect">
            <a:avLst/>
          </a:prstGeom>
          <a:ln>
            <a:noFill/>
          </a:ln>
        </p:spPr>
        <p:txBody>
          <a:bodyPr wrap="square">
            <a:spAutoFit/>
          </a:bodyPr>
          <a:lstStyle/>
          <a:p>
            <a:r>
              <a:rPr lang="en-US" sz="40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ET-375 </a:t>
            </a:r>
            <a:r>
              <a:rPr lang="en-US" sz="24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This </a:t>
            </a:r>
            <a:r>
              <a:rPr lang="en-US" sz="2400" b="1" dirty="0">
                <a:ln>
                  <a:solidFill>
                    <a:schemeClr val="bg2">
                      <a:lumMod val="75000"/>
                    </a:schemeClr>
                  </a:solidFill>
                </a:ln>
                <a:solidFill>
                  <a:schemeClr val="bg2">
                    <a:lumMod val="75000"/>
                  </a:schemeClr>
                </a:solidFill>
                <a:effectLst>
                  <a:glow rad="76200">
                    <a:srgbClr val="FFFF00"/>
                  </a:glow>
                </a:effectLst>
                <a:latin typeface="Monotype Corsiva" pitchFamily="66" charset="0"/>
              </a:rPr>
              <a:t>course is designed to introduce robotic construction, programming, operation and basic theory to the students. </a:t>
            </a:r>
            <a:r>
              <a:rPr lang="en-US" sz="24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Students </a:t>
            </a:r>
            <a:r>
              <a:rPr lang="en-US" sz="2400" b="1" dirty="0">
                <a:ln>
                  <a:solidFill>
                    <a:schemeClr val="bg2">
                      <a:lumMod val="75000"/>
                    </a:schemeClr>
                  </a:solidFill>
                </a:ln>
                <a:solidFill>
                  <a:schemeClr val="bg2">
                    <a:lumMod val="75000"/>
                  </a:schemeClr>
                </a:solidFill>
                <a:effectLst>
                  <a:glow rad="76200">
                    <a:srgbClr val="FFFF00"/>
                  </a:glow>
                </a:effectLst>
                <a:latin typeface="Monotype Corsiva" pitchFamily="66" charset="0"/>
              </a:rPr>
              <a:t>will construct and test microcontroller based robots in the laboratory.</a:t>
            </a:r>
          </a:p>
        </p:txBody>
      </p:sp>
    </p:spTree>
    <p:extLst>
      <p:ext uri="{BB962C8B-B14F-4D97-AF65-F5344CB8AC3E}">
        <p14:creationId xmlns:p14="http://schemas.microsoft.com/office/powerpoint/2010/main" val="4125444507"/>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0"/>
                                        <p:tgtEl>
                                          <p:spTgt spid="13">
                                            <p:txEl>
                                              <p:pRg st="0" end="0"/>
                                            </p:txEl>
                                          </p:spTgt>
                                        </p:tgtEl>
                                      </p:cBhvr>
                                    </p:animEffect>
                                    <p:anim calcmode="lin" valueType="num">
                                      <p:cBhvr>
                                        <p:cTn id="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500"/>
                                        <p:tgtEl>
                                          <p:spTgt spid="12"/>
                                        </p:tgtEl>
                                      </p:cBhvr>
                                    </p:animEffect>
                                  </p:childTnLst>
                                </p:cTn>
                              </p:par>
                            </p:childTnLst>
                          </p:cTn>
                        </p:par>
                        <p:par>
                          <p:cTn id="14" fill="hold">
                            <p:stCondLst>
                              <p:cond delay="2500"/>
                            </p:stCondLst>
                            <p:childTnLst>
                              <p:par>
                                <p:cTn id="15" presetID="45" presetClass="entr" presetSubtype="0"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000"/>
                                        <p:tgtEl>
                                          <p:spTgt spid="17"/>
                                        </p:tgtEl>
                                      </p:cBhvr>
                                    </p:animEffect>
                                    <p:anim calcmode="lin" valueType="num">
                                      <p:cBhvr>
                                        <p:cTn id="18" dur="2000" fill="hold"/>
                                        <p:tgtEl>
                                          <p:spTgt spid="17"/>
                                        </p:tgtEl>
                                        <p:attrNameLst>
                                          <p:attrName>ppt_w</p:attrName>
                                        </p:attrNameLst>
                                      </p:cBhvr>
                                      <p:tavLst>
                                        <p:tav tm="0" fmla="#ppt_w*sin(2.5*pi*$)">
                                          <p:val>
                                            <p:fltVal val="0"/>
                                          </p:val>
                                        </p:tav>
                                        <p:tav tm="100000">
                                          <p:val>
                                            <p:fltVal val="1"/>
                                          </p:val>
                                        </p:tav>
                                      </p:tavLst>
                                    </p:anim>
                                    <p:anim calcmode="lin" valueType="num">
                                      <p:cBhvr>
                                        <p:cTn id="19" dur="2000" fill="hold"/>
                                        <p:tgtEl>
                                          <p:spTgt spid="17"/>
                                        </p:tgtEl>
                                        <p:attrNameLst>
                                          <p:attrName>ppt_h</p:attrName>
                                        </p:attrNameLst>
                                      </p:cBhvr>
                                      <p:tavLst>
                                        <p:tav tm="0">
                                          <p:val>
                                            <p:strVal val="#ppt_h"/>
                                          </p:val>
                                        </p:tav>
                                        <p:tav tm="100000">
                                          <p:val>
                                            <p:strVal val="#ppt_h"/>
                                          </p:val>
                                        </p:tav>
                                      </p:tavLst>
                                    </p:anim>
                                  </p:childTnLst>
                                </p:cTn>
                              </p:par>
                            </p:childTnLst>
                          </p:cTn>
                        </p:par>
                        <p:par>
                          <p:cTn id="20" fill="hold">
                            <p:stCondLst>
                              <p:cond delay="4500"/>
                            </p:stCondLst>
                            <p:childTnLst>
                              <p:par>
                                <p:cTn id="21" presetID="21" presetClass="entr" presetSubtype="1"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heel(1)">
                                      <p:cBhvr>
                                        <p:cTn id="23" dur="2000"/>
                                        <p:tgtEl>
                                          <p:spTgt spid="16"/>
                                        </p:tgtEl>
                                      </p:cBhvr>
                                    </p:animEffect>
                                  </p:childTnLst>
                                </p:cTn>
                              </p:par>
                            </p:childTnLst>
                          </p:cTn>
                        </p:par>
                        <p:par>
                          <p:cTn id="24" fill="hold">
                            <p:stCondLst>
                              <p:cond delay="6500"/>
                            </p:stCondLst>
                            <p:childTnLst>
                              <p:par>
                                <p:cTn id="25" presetID="14" presetClass="entr" presetSubtype="1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randombar(horizontal)">
                                      <p:cBhvr>
                                        <p:cTn id="27" dur="5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60000"/>
                <a:lumOff val="40000"/>
              </a:schemeClr>
            </a:gs>
            <a:gs pos="89000">
              <a:schemeClr val="bg2">
                <a:lumMod val="60000"/>
                <a:lumOff val="40000"/>
              </a:schemeClr>
            </a:gs>
            <a:gs pos="72000">
              <a:schemeClr val="bg2">
                <a:lumMod val="75000"/>
              </a:schemeClr>
            </a:gs>
            <a:gs pos="46000">
              <a:schemeClr val="accent5">
                <a:lumMod val="40000"/>
                <a:lumOff val="60000"/>
              </a:schemeClr>
            </a:gs>
            <a:gs pos="100000">
              <a:schemeClr val="bg2">
                <a:lumMod val="60000"/>
                <a:lumOff val="40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2247900"/>
            <a:ext cx="8798250" cy="2819400"/>
          </a:xfrm>
          <a:prstGeom prst="rect">
            <a:avLst/>
          </a:prstGeom>
          <a:effectLst>
            <a:outerShdw blurRad="114300" dir="1200000" algn="ctr" rotWithShape="0">
              <a:srgbClr val="000000"/>
            </a:outerShdw>
            <a:softEdge rad="38100"/>
          </a:effectLst>
        </p:spPr>
      </p:pic>
      <p:sp>
        <p:nvSpPr>
          <p:cNvPr id="5" name="Title 1"/>
          <p:cNvSpPr txBox="1">
            <a:spLocks/>
          </p:cNvSpPr>
          <p:nvPr/>
        </p:nvSpPr>
        <p:spPr>
          <a:xfrm>
            <a:off x="838200" y="495300"/>
            <a:ext cx="7391400" cy="990600"/>
          </a:xfrm>
          <a:prstGeom prst="rect">
            <a:avLst/>
          </a:prstGeom>
          <a:scene3d>
            <a:camera prst="orthographicFront"/>
            <a:lightRig rig="freezing" dir="t">
              <a:rot lat="0" lon="0" rev="5640000"/>
            </a:lightRig>
          </a:scene3d>
          <a:sp3d>
            <a:bevelT w="107950" h="107950" prst="artDeco"/>
            <a:bevelB w="19050" h="69850"/>
          </a:sp3d>
        </p:spPr>
        <p:style>
          <a:lnRef idx="1">
            <a:schemeClr val="accent1"/>
          </a:lnRef>
          <a:fillRef idx="3">
            <a:schemeClr val="accent1"/>
          </a:fillRef>
          <a:effectRef idx="2">
            <a:schemeClr val="accent1"/>
          </a:effectRef>
          <a:fontRef idx="minor">
            <a:schemeClr val="lt1"/>
          </a:fontRef>
        </p:style>
        <p:txBody>
          <a:bodyPr>
            <a:noAutofit/>
            <a:scene3d>
              <a:camera prst="orthographicFront"/>
              <a:lightRig rig="freezing" dir="t">
                <a:rot lat="0" lon="0" rev="5640000"/>
              </a:lightRig>
            </a:scene3d>
            <a:sp3d prstMaterial="flat">
              <a:bevelT w="38100" h="38100"/>
              <a:contourClr>
                <a:schemeClr val="tx2"/>
              </a:contourClr>
            </a:sp3d>
          </a:bodyPr>
          <a:lstStyle>
            <a:lvl1pPr algn="l" rtl="0" eaLnBrk="1" latinLnBrk="0" hangingPunct="1">
              <a:spcBef>
                <a:spcPct val="0"/>
              </a:spcBef>
              <a:buNone/>
              <a:defRPr kumimoji="0" sz="5000" b="0" kern="1200">
                <a:ln>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400" b="1" dirty="0" smtClean="0">
                <a:latin typeface="Cooper Std Black" pitchFamily="18" charset="0"/>
                <a:ea typeface="Adobe Heiti Std R" pitchFamily="34" charset="-128"/>
                <a:cs typeface="Aharoni" pitchFamily="2" charset="-79"/>
              </a:rPr>
              <a:t>Queensborough </a:t>
            </a:r>
            <a:r>
              <a:rPr lang="en-US" sz="2400" b="1" dirty="0" smtClean="0">
                <a:latin typeface="Cooper Std Black" pitchFamily="18" charset="0"/>
                <a:ea typeface="Adobe Heiti Std R" pitchFamily="34" charset="-128"/>
                <a:cs typeface="Aharoni" pitchFamily="2" charset="-79"/>
              </a:rPr>
              <a:t>Community College </a:t>
            </a:r>
            <a:br>
              <a:rPr lang="en-US" sz="2400" b="1" dirty="0" smtClean="0">
                <a:latin typeface="Cooper Std Black" pitchFamily="18" charset="0"/>
                <a:ea typeface="Adobe Heiti Std R" pitchFamily="34" charset="-128"/>
                <a:cs typeface="Aharoni" pitchFamily="2" charset="-79"/>
              </a:rPr>
            </a:br>
            <a:r>
              <a:rPr lang="en-US" sz="2400" b="1" dirty="0" smtClean="0">
                <a:latin typeface="Cooper Std Black" pitchFamily="18" charset="0"/>
                <a:ea typeface="Adobe Heiti Std R" pitchFamily="34" charset="-128"/>
                <a:cs typeface="Aharoni" pitchFamily="2" charset="-79"/>
              </a:rPr>
              <a:t>Department of Engineering Technology</a:t>
            </a:r>
          </a:p>
          <a:p>
            <a:pPr algn="ctr"/>
            <a:endParaRPr lang="en-US" sz="2400" dirty="0">
              <a:latin typeface="Cooper Std Black" pitchFamily="18" charset="0"/>
              <a:cs typeface="Aharoni" pitchFamily="2" charset="-79"/>
            </a:endParaRPr>
          </a:p>
        </p:txBody>
      </p:sp>
    </p:spTree>
    <p:extLst>
      <p:ext uri="{BB962C8B-B14F-4D97-AF65-F5344CB8AC3E}">
        <p14:creationId xmlns:p14="http://schemas.microsoft.com/office/powerpoint/2010/main" val="2237423866"/>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2000"/>
                            </p:stCondLst>
                            <p:childTnLst>
                              <p:par>
                                <p:cTn id="9" presetID="16" presetClass="entr" presetSubtype="2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50000"/>
              </a:schemeClr>
            </a:gs>
            <a:gs pos="89000">
              <a:schemeClr val="tx1">
                <a:lumMod val="50000"/>
              </a:schemeClr>
            </a:gs>
            <a:gs pos="72000">
              <a:schemeClr val="accent2">
                <a:lumMod val="60000"/>
                <a:lumOff val="40000"/>
              </a:schemeClr>
            </a:gs>
            <a:gs pos="46000">
              <a:schemeClr val="accent2">
                <a:lumMod val="75000"/>
              </a:schemeClr>
            </a:gs>
            <a:gs pos="100000">
              <a:schemeClr val="bg1">
                <a:lumMod val="75000"/>
                <a:lumOff val="2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952500" y="345551"/>
            <a:ext cx="7315200" cy="3731149"/>
          </a:xfrm>
          <a:prstGeom prst="roundRect">
            <a:avLst>
              <a:gd name="adj" fmla="val 11111"/>
            </a:avLst>
          </a:prstGeom>
          <a:ln w="190500" cap="rnd">
            <a:solidFill>
              <a:schemeClr val="accent2">
                <a:lumMod val="75000"/>
              </a:schemeClr>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3" name="Rectangle 2"/>
          <p:cNvSpPr/>
          <p:nvPr/>
        </p:nvSpPr>
        <p:spPr>
          <a:xfrm>
            <a:off x="0" y="238125"/>
            <a:ext cx="9220200" cy="707886"/>
          </a:xfrm>
          <a:prstGeom prst="rect">
            <a:avLst/>
          </a:prstGeom>
        </p:spPr>
        <p:txBody>
          <a:bodyPr wrap="square">
            <a:spAutoFit/>
          </a:bodyPr>
          <a:lstStyle/>
          <a:p>
            <a:pPr algn="ctr"/>
            <a:r>
              <a:rPr lang="en-US" sz="4000" b="1" dirty="0" smtClean="0">
                <a:ln>
                  <a:solidFill>
                    <a:schemeClr val="bg1">
                      <a:lumMod val="95000"/>
                      <a:lumOff val="5000"/>
                    </a:schemeClr>
                  </a:solidFill>
                </a:ln>
                <a:solidFill>
                  <a:schemeClr val="bg1">
                    <a:lumMod val="95000"/>
                    <a:lumOff val="5000"/>
                  </a:schemeClr>
                </a:solidFill>
                <a:effectLst>
                  <a:glow rad="63500">
                    <a:srgbClr val="FF0000"/>
                  </a:glow>
                </a:effectLst>
                <a:latin typeface="Arial Narrow" pitchFamily="34" charset="0"/>
              </a:rPr>
              <a:t>Database Technology</a:t>
            </a:r>
            <a:endParaRPr lang="en-US" sz="4000" dirty="0">
              <a:ln>
                <a:solidFill>
                  <a:schemeClr val="bg1">
                    <a:lumMod val="95000"/>
                    <a:lumOff val="5000"/>
                  </a:schemeClr>
                </a:solidFill>
              </a:ln>
              <a:solidFill>
                <a:schemeClr val="bg1">
                  <a:lumMod val="95000"/>
                  <a:lumOff val="5000"/>
                </a:schemeClr>
              </a:solidFill>
              <a:effectLst>
                <a:glow rad="63500">
                  <a:srgbClr val="FF0000"/>
                </a:glow>
              </a:effectLst>
              <a:latin typeface="Arial Narrow" pitchFamily="34" charset="0"/>
            </a:endParaRPr>
          </a:p>
        </p:txBody>
      </p:sp>
      <p:sp>
        <p:nvSpPr>
          <p:cNvPr id="4" name="Rectangle 3"/>
          <p:cNvSpPr/>
          <p:nvPr/>
        </p:nvSpPr>
        <p:spPr>
          <a:xfrm>
            <a:off x="-762000" y="4076700"/>
            <a:ext cx="10287000" cy="1508105"/>
          </a:xfrm>
          <a:prstGeom prst="rect">
            <a:avLst/>
          </a:prstGeom>
          <a:solidFill>
            <a:schemeClr val="bg1">
              <a:alpha val="0"/>
            </a:schemeClr>
          </a:solidFill>
        </p:spPr>
        <p:txBody>
          <a:bodyPr wrap="square">
            <a:spAutoFit/>
          </a:bodyPr>
          <a:lstStyle/>
          <a:p>
            <a:pPr algn="ctr"/>
            <a:r>
              <a:rPr lang="en-US" sz="2000" b="1" dirty="0" smtClean="0">
                <a:latin typeface="Arial Narrow" pitchFamily="34" charset="0"/>
              </a:rPr>
              <a:t>	</a:t>
            </a:r>
            <a:r>
              <a:rPr lang="en-US" sz="3200" b="1" dirty="0" smtClean="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ET</a:t>
            </a:r>
            <a:r>
              <a:rPr lang="en-US" sz="3200" b="1" dirty="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 </a:t>
            </a:r>
            <a:r>
              <a:rPr lang="en-US" sz="3200" b="1" dirty="0" smtClean="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-718 </a:t>
            </a:r>
            <a:r>
              <a:rPr lang="en-US" sz="2000" b="1" dirty="0">
                <a:ln>
                  <a:solidFill>
                    <a:srgbClr val="C00000"/>
                  </a:solidFill>
                </a:ln>
                <a:solidFill>
                  <a:schemeClr val="bg1">
                    <a:lumMod val="85000"/>
                    <a:lumOff val="15000"/>
                  </a:schemeClr>
                </a:solidFill>
                <a:effectLst>
                  <a:outerShdw blurRad="50800" dist="50800" dir="5400000" algn="ctr" rotWithShape="0">
                    <a:schemeClr val="bg1">
                      <a:lumMod val="50000"/>
                      <a:lumOff val="50000"/>
                    </a:schemeClr>
                  </a:outerShdw>
                </a:effectLst>
                <a:latin typeface="Arial Narrow" pitchFamily="34" charset="0"/>
              </a:rPr>
              <a:t>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Students will learn the fundamentals of modern database technology.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They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will study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and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create solutions using Enterprise database technology such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as</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Microsoft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SQL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Server. </a:t>
            </a:r>
            <a:r>
              <a:rPr lang="en-US" sz="2000" i="1" dirty="0" smtClean="0">
                <a:ln>
                  <a:solidFill>
                    <a:schemeClr val="bg1">
                      <a:lumMod val="85000"/>
                      <a:lumOff val="15000"/>
                    </a:schemeClr>
                  </a:solidFill>
                </a:ln>
                <a:solidFill>
                  <a:schemeClr val="bg1">
                    <a:lumMod val="95000"/>
                    <a:lumOff val="5000"/>
                  </a:schemeClr>
                </a:solidFill>
                <a:effectLst>
                  <a:outerShdw blurRad="50800" dist="50800" dir="5400000" algn="ctr" rotWithShape="0">
                    <a:srgbClr val="C00000"/>
                  </a:outerShdw>
                </a:effectLst>
                <a:latin typeface="Arial Narrow" pitchFamily="34" charset="0"/>
              </a:rPr>
              <a:t>Topics include</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rgbClr val="C00000"/>
                  </a:outerShdw>
                </a:effectLst>
                <a:latin typeface="Arial Narrow" pitchFamily="34" charset="0"/>
              </a:rPr>
              <a:t>:</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database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integrity, consistency and </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security</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database replication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planning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and deployment; publishing database data on the Web</a:t>
            </a:r>
          </a:p>
        </p:txBody>
      </p:sp>
    </p:spTree>
    <p:extLst>
      <p:ext uri="{BB962C8B-B14F-4D97-AF65-F5344CB8AC3E}">
        <p14:creationId xmlns:p14="http://schemas.microsoft.com/office/powerpoint/2010/main" val="223896492"/>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C000"/>
            </a:gs>
            <a:gs pos="89000">
              <a:srgbClr val="CC3300"/>
            </a:gs>
            <a:gs pos="72000">
              <a:srgbClr val="FFC000"/>
            </a:gs>
            <a:gs pos="46000">
              <a:srgbClr val="CC3300"/>
            </a:gs>
            <a:gs pos="100000">
              <a:srgbClr val="FFC000"/>
            </a:gs>
          </a:gsLst>
          <a:lin ang="2700000" scaled="1"/>
          <a:tileRect/>
        </a:gra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BEBA8EAE-BF5A-486C-A8C5-ECC9F3942E4B}">
                <a14:imgProps xmlns:a14="http://schemas.microsoft.com/office/drawing/2010/main">
                  <a14:imgLayer r:embed="rId3">
                    <a14:imgEffect>
                      <a14:backgroundRemoval t="0" b="93000" l="0" r="100000">
                        <a14:foregroundMark x1="87950" y1="20333" x2="87950" y2="20333"/>
                        <a14:foregroundMark x1="85042" y1="18222" x2="85042" y2="18222"/>
                        <a14:foregroundMark x1="70360" y1="16556" x2="70360" y2="16556"/>
                        <a14:foregroundMark x1="80055" y1="17222" x2="80055" y2="17222"/>
                        <a14:foregroundMark x1="83241" y1="17778" x2="83241" y2="17778"/>
                        <a14:foregroundMark x1="75346" y1="16444" x2="75346" y2="16444"/>
                        <a14:foregroundMark x1="65651" y1="16444" x2="65651" y2="16444"/>
                        <a14:foregroundMark x1="63712" y1="16000" x2="63712" y2="16000"/>
                        <a14:foregroundMark x1="78393" y1="60556" x2="78393" y2="60556"/>
                        <a14:backgroundMark x1="77424" y1="82889" x2="77424" y2="82889"/>
                        <a14:backgroundMark x1="75208" y1="83667" x2="75208" y2="83667"/>
                        <a14:backgroundMark x1="75208" y1="75556" x2="75208" y2="75556"/>
                        <a14:backgroundMark x1="72438" y1="82778" x2="72438" y2="82778"/>
                        <a14:backgroundMark x1="49169" y1="82778" x2="49169" y2="82778"/>
                        <a14:backgroundMark x1="38504" y1="83889" x2="38504" y2="83889"/>
                        <a14:backgroundMark x1="41551" y1="82667" x2="41551" y2="82667"/>
                        <a14:backgroundMark x1="52770" y1="82111" x2="52770" y2="82111"/>
                        <a14:backgroundMark x1="32271" y1="78889" x2="32271" y2="78889"/>
                        <a14:backgroundMark x1="26454" y1="76667" x2="26454" y2="76667"/>
                        <a14:backgroundMark x1="31163" y1="81000" x2="31163" y2="81000"/>
                        <a14:backgroundMark x1="34626" y1="78889" x2="34626" y2="78889"/>
                        <a14:backgroundMark x1="35596" y1="78333" x2="35596" y2="78333"/>
                        <a14:backgroundMark x1="73684" y1="53778" x2="73684" y2="53778"/>
                        <a14:backgroundMark x1="66620" y1="72556" x2="66620" y2="72556"/>
                        <a14:backgroundMark x1="63296" y1="72778" x2="63296" y2="72778"/>
                        <a14:backgroundMark x1="69529" y1="74222" x2="69529" y2="74222"/>
                        <a14:backgroundMark x1="59280" y1="77111" x2="59280" y2="77111"/>
                        <a14:backgroundMark x1="54155" y1="79222" x2="54155" y2="79222"/>
                        <a14:backgroundMark x1="55540" y1="79111" x2="55540" y2="79111"/>
                        <a14:backgroundMark x1="74931" y1="63111" x2="74931" y2="63111"/>
                        <a14:backgroundMark x1="72022" y1="63111" x2="72022" y2="63111"/>
                        <a14:backgroundMark x1="67867" y1="61222" x2="67867" y2="61222"/>
                        <a14:backgroundMark x1="69529" y1="60444" x2="69529" y2="60444"/>
                        <a14:backgroundMark x1="76039" y1="64222" x2="76039" y2="64222"/>
                      </a14:backgroundRemoval>
                    </a14:imgEffect>
                  </a14:imgLayer>
                </a14:imgProps>
              </a:ext>
              <a:ext uri="{28A0092B-C50C-407E-A947-70E740481C1C}">
                <a14:useLocalDpi xmlns:a14="http://schemas.microsoft.com/office/drawing/2010/main" val="0"/>
              </a:ext>
            </a:extLst>
          </a:blip>
          <a:stretch>
            <a:fillRect/>
          </a:stretch>
        </p:blipFill>
        <p:spPr>
          <a:xfrm>
            <a:off x="6874109" y="3238500"/>
            <a:ext cx="2078397" cy="2590800"/>
          </a:xfrm>
          <a:prstGeom prst="rect">
            <a:avLst/>
          </a:prstGeom>
          <a:effectLst>
            <a:outerShdw blurRad="50800" dist="38100" dir="13500000" algn="br" rotWithShape="0">
              <a:prstClr val="black">
                <a:alpha val="40000"/>
              </a:prstClr>
            </a:outerShdw>
          </a:effectLst>
        </p:spPr>
      </p:pic>
      <p:pic>
        <p:nvPicPr>
          <p:cNvPr id="6" name="Picture 5"/>
          <p:cNvPicPr>
            <a:picLocks noChangeAspect="1"/>
          </p:cNvPicPr>
          <p:nvPr/>
        </p:nvPicPr>
        <p:blipFill>
          <a:blip r:embed="rId4" cstate="print">
            <a:extLst>
              <a:ext uri="{BEBA8EAE-BF5A-486C-A8C5-ECC9F3942E4B}">
                <a14:imgProps xmlns:a14="http://schemas.microsoft.com/office/drawing/2010/main">
                  <a14:imgLayer r:embed="rId5">
                    <a14:imgEffect>
                      <a14:backgroundRemoval t="0" b="98221" l="9800" r="94400"/>
                    </a14:imgEffect>
                  </a14:imgLayer>
                </a14:imgProps>
              </a:ext>
              <a:ext uri="{28A0092B-C50C-407E-A947-70E740481C1C}">
                <a14:useLocalDpi xmlns:a14="http://schemas.microsoft.com/office/drawing/2010/main" val="0"/>
              </a:ext>
            </a:extLst>
          </a:blip>
          <a:stretch>
            <a:fillRect/>
          </a:stretch>
        </p:blipFill>
        <p:spPr>
          <a:xfrm flipH="1">
            <a:off x="6038967" y="3022587"/>
            <a:ext cx="1411529" cy="1924933"/>
          </a:xfrm>
          <a:prstGeom prst="rect">
            <a:avLst/>
          </a:prstGeom>
          <a:effectLst>
            <a:outerShdw blurRad="50800" dist="38100" dir="8100000" algn="tr" rotWithShape="0">
              <a:prstClr val="black">
                <a:alpha val="40000"/>
              </a:prstClr>
            </a:outerShdw>
          </a:effectLst>
        </p:spPr>
      </p:pic>
      <p:pic>
        <p:nvPicPr>
          <p:cNvPr id="2" name="Picture 1"/>
          <p:cNvPicPr preferRelativeResize="0">
            <a:picLocks/>
          </p:cNvPicPr>
          <p:nvPr/>
        </p:nvPicPr>
        <p:blipFill rotWithShape="1">
          <a:blip r:embed="rId6" cstate="print">
            <a:extLst>
              <a:ext uri="{28A0092B-C50C-407E-A947-70E740481C1C}">
                <a14:useLocalDpi xmlns:a14="http://schemas.microsoft.com/office/drawing/2010/main" val="0"/>
              </a:ext>
            </a:extLst>
          </a:blip>
          <a:srcRect l="17278" r="904"/>
          <a:stretch/>
        </p:blipFill>
        <p:spPr>
          <a:xfrm>
            <a:off x="238125" y="1062990"/>
            <a:ext cx="5657967" cy="4351020"/>
          </a:xfrm>
          <a:prstGeom prst="rect">
            <a:avLst/>
          </a:prstGeom>
          <a:ln w="88900" cap="sq" cmpd="thickThin">
            <a:solidFill>
              <a:srgbClr val="000000"/>
            </a:solidFill>
            <a:prstDash val="solid"/>
            <a:miter lim="800000"/>
          </a:ln>
          <a:effectLst>
            <a:innerShdw blurRad="76200">
              <a:srgbClr val="000000"/>
            </a:innerShdw>
          </a:effectLst>
        </p:spPr>
      </p:pic>
      <p:sp>
        <p:nvSpPr>
          <p:cNvPr id="3" name="TextBox 2"/>
          <p:cNvSpPr txBox="1"/>
          <p:nvPr/>
        </p:nvSpPr>
        <p:spPr>
          <a:xfrm>
            <a:off x="228600" y="266700"/>
            <a:ext cx="6476999" cy="677108"/>
          </a:xfrm>
          <a:prstGeom prst="rect">
            <a:avLst/>
          </a:prstGeom>
          <a:noFill/>
        </p:spPr>
        <p:txBody>
          <a:bodyPr wrap="square" rtlCol="0">
            <a:spAutoFit/>
          </a:bodyPr>
          <a:lstStyle/>
          <a:p>
            <a:r>
              <a:rPr lang="en-US" sz="3800" b="1" dirty="0" smtClean="0">
                <a:solidFill>
                  <a:schemeClr val="bg1">
                    <a:lumMod val="75000"/>
                    <a:lumOff val="25000"/>
                  </a:schemeClr>
                </a:solidFill>
                <a:effectLst>
                  <a:glow rad="76200">
                    <a:schemeClr val="accent6">
                      <a:lumMod val="75000"/>
                    </a:schemeClr>
                  </a:glow>
                  <a:outerShdw blurRad="38100" dist="38100" dir="2700000" algn="tl">
                    <a:srgbClr val="000000">
                      <a:alpha val="43137"/>
                    </a:srgbClr>
                  </a:outerShdw>
                </a:effectLst>
                <a:latin typeface="Bodoni MT Condensed" pitchFamily="18" charset="0"/>
              </a:rPr>
              <a:t>Introduction to Digital Electronics</a:t>
            </a:r>
            <a:endParaRPr lang="en-US" sz="3800" b="1" dirty="0">
              <a:solidFill>
                <a:schemeClr val="bg1">
                  <a:lumMod val="75000"/>
                  <a:lumOff val="25000"/>
                </a:schemeClr>
              </a:solidFill>
              <a:effectLst>
                <a:glow rad="76200">
                  <a:schemeClr val="accent6">
                    <a:lumMod val="75000"/>
                  </a:schemeClr>
                </a:glow>
                <a:outerShdw blurRad="38100" dist="38100" dir="2700000" algn="tl">
                  <a:srgbClr val="000000">
                    <a:alpha val="43137"/>
                  </a:srgbClr>
                </a:outerShdw>
              </a:effectLst>
              <a:latin typeface="Bodoni MT Condensed" pitchFamily="18" charset="0"/>
            </a:endParaRPr>
          </a:p>
        </p:txBody>
      </p:sp>
      <p:sp>
        <p:nvSpPr>
          <p:cNvPr id="4" name="Rectangle 3"/>
          <p:cNvSpPr/>
          <p:nvPr/>
        </p:nvSpPr>
        <p:spPr>
          <a:xfrm>
            <a:off x="6172200" y="114300"/>
            <a:ext cx="2743200" cy="4585871"/>
          </a:xfrm>
          <a:prstGeom prst="rect">
            <a:avLst/>
          </a:prstGeom>
        </p:spPr>
        <p:txBody>
          <a:bodyPr wrap="square">
            <a:spAutoFit/>
          </a:bodyPr>
          <a:lstStyle/>
          <a:p>
            <a:r>
              <a:rPr lang="en-US" sz="4400" b="1" dirty="0" smtClean="0">
                <a:solidFill>
                  <a:schemeClr val="bg1">
                    <a:lumMod val="85000"/>
                    <a:lumOff val="15000"/>
                  </a:schemeClr>
                </a:solidFill>
                <a:effectLst>
                  <a:glow rad="76200">
                    <a:schemeClr val="accent6">
                      <a:lumMod val="75000"/>
                    </a:schemeClr>
                  </a:glow>
                </a:effectLst>
                <a:latin typeface="Bodoni MT Condensed" pitchFamily="18" charset="0"/>
              </a:rPr>
              <a:t>ET-510</a:t>
            </a:r>
            <a:r>
              <a:rPr lang="en-US" sz="4000" b="1" dirty="0" smtClean="0">
                <a:solidFill>
                  <a:schemeClr val="bg1">
                    <a:lumMod val="85000"/>
                    <a:lumOff val="15000"/>
                  </a:schemeClr>
                </a:solidFill>
                <a:effectLst>
                  <a:glow rad="76200">
                    <a:schemeClr val="accent6">
                      <a:lumMod val="75000"/>
                    </a:schemeClr>
                  </a:glow>
                </a:effectLst>
                <a:latin typeface="Bodoni MT Condensed" pitchFamily="18" charset="0"/>
              </a:rPr>
              <a:t> </a:t>
            </a:r>
            <a:r>
              <a:rPr lang="en-US" sz="3200" b="1" dirty="0" smtClean="0">
                <a:solidFill>
                  <a:schemeClr val="bg1">
                    <a:lumMod val="85000"/>
                    <a:lumOff val="15000"/>
                  </a:schemeClr>
                </a:solidFill>
                <a:effectLst>
                  <a:glow rad="76200">
                    <a:schemeClr val="accent6">
                      <a:lumMod val="75000"/>
                    </a:schemeClr>
                  </a:glow>
                </a:effectLst>
                <a:latin typeface="Adobe Arabic" pitchFamily="18" charset="-78"/>
                <a:cs typeface="Adobe Arabic" pitchFamily="18" charset="-78"/>
              </a:rPr>
              <a:t>Number systems; </a:t>
            </a:r>
            <a:r>
              <a:rPr lang="en-US" sz="3200" b="1" dirty="0">
                <a:solidFill>
                  <a:schemeClr val="bg1">
                    <a:lumMod val="85000"/>
                    <a:lumOff val="15000"/>
                  </a:schemeClr>
                </a:solidFill>
                <a:effectLst>
                  <a:glow rad="76200">
                    <a:schemeClr val="accent6">
                      <a:lumMod val="75000"/>
                    </a:schemeClr>
                  </a:glow>
                </a:effectLst>
                <a:latin typeface="Adobe Arabic" pitchFamily="18" charset="-78"/>
                <a:cs typeface="Adobe Arabic" pitchFamily="18" charset="-78"/>
              </a:rPr>
              <a:t>memory elements; logic elements; timing elements; </a:t>
            </a:r>
            <a:r>
              <a:rPr lang="en-US" sz="3200" b="1" dirty="0">
                <a:solidFill>
                  <a:schemeClr val="bg1">
                    <a:lumMod val="85000"/>
                    <a:lumOff val="15000"/>
                  </a:schemeClr>
                </a:solidFill>
                <a:effectLst>
                  <a:glow rad="63500">
                    <a:schemeClr val="accent6">
                      <a:lumMod val="75000"/>
                    </a:schemeClr>
                  </a:glow>
                </a:effectLst>
                <a:latin typeface="Adobe Arabic" pitchFamily="18" charset="-78"/>
                <a:cs typeface="Adobe Arabic" pitchFamily="18" charset="-78"/>
              </a:rPr>
              <a:t>digital computer logic </a:t>
            </a:r>
            <a:r>
              <a:rPr lang="en-US" sz="3200" b="1" dirty="0" smtClean="0">
                <a:solidFill>
                  <a:schemeClr val="bg1">
                    <a:lumMod val="85000"/>
                    <a:lumOff val="15000"/>
                  </a:schemeClr>
                </a:solidFill>
                <a:effectLst>
                  <a:glow rad="63500">
                    <a:schemeClr val="accent6">
                      <a:lumMod val="75000"/>
                    </a:schemeClr>
                  </a:glow>
                </a:effectLst>
                <a:latin typeface="Adobe Arabic" pitchFamily="18" charset="-78"/>
                <a:cs typeface="Adobe Arabic" pitchFamily="18" charset="-78"/>
              </a:rPr>
              <a:t>circuits; </a:t>
            </a:r>
            <a:r>
              <a:rPr lang="en-US" sz="2800" i="1" dirty="0" smtClean="0">
                <a:ln w="3175">
                  <a:solidFill>
                    <a:schemeClr val="accent6">
                      <a:lumMod val="50000"/>
                    </a:schemeClr>
                  </a:solidFill>
                </a:ln>
                <a:solidFill>
                  <a:schemeClr val="bg1">
                    <a:lumMod val="95000"/>
                    <a:lumOff val="5000"/>
                  </a:schemeClr>
                </a:solidFill>
                <a:effectLst>
                  <a:glow rad="76200">
                    <a:schemeClr val="accent6">
                      <a:lumMod val="75000"/>
                    </a:schemeClr>
                  </a:glow>
                </a:effectLst>
                <a:latin typeface="Adobe Arabic" pitchFamily="18" charset="-78"/>
                <a:cs typeface="Adobe Arabic" pitchFamily="18" charset="-78"/>
              </a:rPr>
              <a:t>Laboratory </a:t>
            </a:r>
            <a:r>
              <a:rPr lang="en-US" sz="2800" i="1" dirty="0">
                <a:ln w="3175">
                  <a:solidFill>
                    <a:schemeClr val="accent6">
                      <a:lumMod val="50000"/>
                    </a:schemeClr>
                  </a:solidFill>
                </a:ln>
                <a:solidFill>
                  <a:schemeClr val="bg1">
                    <a:lumMod val="95000"/>
                    <a:lumOff val="5000"/>
                  </a:schemeClr>
                </a:solidFill>
                <a:effectLst>
                  <a:glow rad="76200">
                    <a:schemeClr val="accent6">
                      <a:lumMod val="75000"/>
                    </a:schemeClr>
                  </a:glow>
                </a:effectLst>
                <a:latin typeface="Adobe Arabic" pitchFamily="18" charset="-78"/>
                <a:cs typeface="Adobe Arabic" pitchFamily="18" charset="-78"/>
              </a:rPr>
              <a:t>hours complement class work.</a:t>
            </a:r>
          </a:p>
        </p:txBody>
      </p:sp>
    </p:spTree>
    <p:extLst>
      <p:ext uri="{BB962C8B-B14F-4D97-AF65-F5344CB8AC3E}">
        <p14:creationId xmlns:p14="http://schemas.microsoft.com/office/powerpoint/2010/main" val="4256847312"/>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Effect transition="in" filter="fade">
                                      <p:cBhvr>
                                        <p:cTn id="18" dur="500"/>
                                        <p:tgtEl>
                                          <p:spTgt spid="4"/>
                                        </p:tgtEl>
                                      </p:cBhvr>
                                    </p:animEffect>
                                  </p:childTnLst>
                                </p:cTn>
                              </p:par>
                            </p:childTnLst>
                          </p:cTn>
                        </p:par>
                        <p:par>
                          <p:cTn id="19" fill="hold">
                            <p:stCondLst>
                              <p:cond delay="1500"/>
                            </p:stCondLst>
                            <p:childTnLst>
                              <p:par>
                                <p:cTn id="20" presetID="14" presetClass="entr" presetSubtype="5"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vertical)">
                                      <p:cBhvr>
                                        <p:cTn id="22" dur="500"/>
                                        <p:tgtEl>
                                          <p:spTgt spid="8"/>
                                        </p:tgtEl>
                                      </p:cBhvr>
                                    </p:animEffect>
                                  </p:childTnLst>
                                </p:cTn>
                              </p:par>
                            </p:childTnLst>
                          </p:cTn>
                        </p:par>
                        <p:par>
                          <p:cTn id="23" fill="hold">
                            <p:stCondLst>
                              <p:cond delay="2000"/>
                            </p:stCondLst>
                            <p:childTnLst>
                              <p:par>
                                <p:cTn id="24" presetID="31"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1000" fill="hold"/>
                                        <p:tgtEl>
                                          <p:spTgt spid="6"/>
                                        </p:tgtEl>
                                        <p:attrNameLst>
                                          <p:attrName>ppt_w</p:attrName>
                                        </p:attrNameLst>
                                      </p:cBhvr>
                                      <p:tavLst>
                                        <p:tav tm="0">
                                          <p:val>
                                            <p:fltVal val="0"/>
                                          </p:val>
                                        </p:tav>
                                        <p:tav tm="100000">
                                          <p:val>
                                            <p:strVal val="#ppt_w"/>
                                          </p:val>
                                        </p:tav>
                                      </p:tavLst>
                                    </p:anim>
                                    <p:anim calcmode="lin" valueType="num">
                                      <p:cBhvr>
                                        <p:cTn id="27" dur="1000" fill="hold"/>
                                        <p:tgtEl>
                                          <p:spTgt spid="6"/>
                                        </p:tgtEl>
                                        <p:attrNameLst>
                                          <p:attrName>ppt_h</p:attrName>
                                        </p:attrNameLst>
                                      </p:cBhvr>
                                      <p:tavLst>
                                        <p:tav tm="0">
                                          <p:val>
                                            <p:fltVal val="0"/>
                                          </p:val>
                                        </p:tav>
                                        <p:tav tm="100000">
                                          <p:val>
                                            <p:strVal val="#ppt_h"/>
                                          </p:val>
                                        </p:tav>
                                      </p:tavLst>
                                    </p:anim>
                                    <p:anim calcmode="lin" valueType="num">
                                      <p:cBhvr>
                                        <p:cTn id="28" dur="1000" fill="hold"/>
                                        <p:tgtEl>
                                          <p:spTgt spid="6"/>
                                        </p:tgtEl>
                                        <p:attrNameLst>
                                          <p:attrName>style.rotation</p:attrName>
                                        </p:attrNameLst>
                                      </p:cBhvr>
                                      <p:tavLst>
                                        <p:tav tm="0">
                                          <p:val>
                                            <p:fltVal val="90"/>
                                          </p:val>
                                        </p:tav>
                                        <p:tav tm="100000">
                                          <p:val>
                                            <p:fltVal val="0"/>
                                          </p:val>
                                        </p:tav>
                                      </p:tavLst>
                                    </p:anim>
                                    <p:animEffect transition="in" filter="fade">
                                      <p:cBhvr>
                                        <p:cTn id="2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00B050"/>
            </a:gs>
            <a:gs pos="3000">
              <a:schemeClr val="accent3">
                <a:lumMod val="50000"/>
              </a:schemeClr>
            </a:gs>
            <a:gs pos="40000">
              <a:srgbClr val="485134"/>
            </a:gs>
            <a:gs pos="20000">
              <a:schemeClr val="accent3">
                <a:lumMod val="50000"/>
              </a:schemeClr>
            </a:gs>
            <a:gs pos="89000">
              <a:schemeClr val="accent3">
                <a:lumMod val="50000"/>
              </a:schemeClr>
            </a:gs>
            <a:gs pos="72000">
              <a:schemeClr val="tx1">
                <a:lumMod val="50000"/>
              </a:schemeClr>
            </a:gs>
            <a:gs pos="58000">
              <a:srgbClr val="009900"/>
            </a:gs>
            <a:gs pos="100000">
              <a:srgbClr val="00B050"/>
            </a:gs>
          </a:gsLst>
          <a:lin ang="2700000" scaled="1"/>
          <a:tileRect/>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24933"/>
            <a:ext cx="4876800" cy="25689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3400" y="2886075"/>
            <a:ext cx="4648200" cy="25689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7800" y="174764"/>
            <a:ext cx="3523108" cy="2469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 y="2886075"/>
            <a:ext cx="3657600" cy="25108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ectangle 9"/>
          <p:cNvSpPr/>
          <p:nvPr/>
        </p:nvSpPr>
        <p:spPr>
          <a:xfrm>
            <a:off x="381000" y="124934"/>
            <a:ext cx="8534400" cy="646331"/>
          </a:xfrm>
          <a:prstGeom prst="rect">
            <a:avLst/>
          </a:prstGeom>
        </p:spPr>
        <p:txBody>
          <a:bodyPr wrap="square">
            <a:spAutoFit/>
          </a:bodyPr>
          <a:lstStyle/>
          <a:p>
            <a:r>
              <a:rPr lang="en-US" sz="36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Telecommunications</a:t>
            </a:r>
            <a:endPar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p:txBody>
      </p:sp>
      <p:sp>
        <p:nvSpPr>
          <p:cNvPr id="2" name="Rectangle 1"/>
          <p:cNvSpPr/>
          <p:nvPr/>
        </p:nvSpPr>
        <p:spPr>
          <a:xfrm>
            <a:off x="152400" y="3390900"/>
            <a:ext cx="8915400" cy="2185214"/>
          </a:xfrm>
          <a:prstGeom prst="rect">
            <a:avLst/>
          </a:prstGeom>
          <a:solidFill>
            <a:schemeClr val="bg1">
              <a:alpha val="25000"/>
            </a:schemeClr>
          </a:solidFill>
        </p:spPr>
        <p:txBody>
          <a:bodyPr wrap="square">
            <a:spAutoFit/>
          </a:bodyPr>
          <a:lstStyle/>
          <a:p>
            <a:r>
              <a:rPr lang="en-US" sz="40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ET230</a:t>
            </a:r>
            <a:r>
              <a:rPr lang="en-US" sz="24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 - </a:t>
            </a:r>
            <a:r>
              <a:rPr lang="en-US" sz="2400" b="1" dirty="0">
                <a:ln>
                  <a:solidFill>
                    <a:schemeClr val="tx1">
                      <a:lumMod val="50000"/>
                    </a:schemeClr>
                  </a:solidFill>
                </a:ln>
                <a:solidFill>
                  <a:schemeClr val="tx1">
                    <a:lumMod val="95000"/>
                  </a:schemeClr>
                </a:solidFill>
                <a:effectLst>
                  <a:glow rad="38100">
                    <a:srgbClr val="009900"/>
                  </a:glow>
                  <a:outerShdw blurRad="50800" dist="50800" dir="5400000" algn="ctr" rotWithShape="0">
                    <a:schemeClr val="bg1"/>
                  </a:outerShdw>
                </a:effectLst>
                <a:latin typeface="GungsuhChe" pitchFamily="49" charset="-127"/>
                <a:ea typeface="GungsuhChe" pitchFamily="49" charset="-127"/>
              </a:rPr>
              <a:t>The theory and principles of modern electronic </a:t>
            </a:r>
            <a:r>
              <a:rPr lang="en-US" sz="2400" b="1" dirty="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telecommunications devices, including telephones, digital and optical communications links, radio, television, and radar. </a:t>
            </a:r>
            <a:r>
              <a:rPr lang="en-US" sz="2400" b="1" i="1" dirty="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Laboratory hours complement class work</a:t>
            </a:r>
            <a:r>
              <a:rPr lang="en-US" sz="2400" b="1" dirty="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a:t>
            </a:r>
          </a:p>
        </p:txBody>
      </p:sp>
    </p:spTree>
    <p:extLst>
      <p:ext uri="{BB962C8B-B14F-4D97-AF65-F5344CB8AC3E}">
        <p14:creationId xmlns:p14="http://schemas.microsoft.com/office/powerpoint/2010/main" val="3998272158"/>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10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31"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fltVal val="0"/>
                                          </p:val>
                                        </p:tav>
                                        <p:tav tm="100000">
                                          <p:val>
                                            <p:strVal val="#ppt_w"/>
                                          </p:val>
                                        </p:tav>
                                      </p:tavLst>
                                    </p:anim>
                                    <p:anim calcmode="lin" valueType="num">
                                      <p:cBhvr>
                                        <p:cTn id="13" dur="1000" fill="hold"/>
                                        <p:tgtEl>
                                          <p:spTgt spid="3"/>
                                        </p:tgtEl>
                                        <p:attrNameLst>
                                          <p:attrName>ppt_h</p:attrName>
                                        </p:attrNameLst>
                                      </p:cBhvr>
                                      <p:tavLst>
                                        <p:tav tm="0">
                                          <p:val>
                                            <p:fltVal val="0"/>
                                          </p:val>
                                        </p:tav>
                                        <p:tav tm="100000">
                                          <p:val>
                                            <p:strVal val="#ppt_h"/>
                                          </p:val>
                                        </p:tav>
                                      </p:tavLst>
                                    </p:anim>
                                    <p:anim calcmode="lin" valueType="num">
                                      <p:cBhvr>
                                        <p:cTn id="14" dur="1000" fill="hold"/>
                                        <p:tgtEl>
                                          <p:spTgt spid="3"/>
                                        </p:tgtEl>
                                        <p:attrNameLst>
                                          <p:attrName>style.rotation</p:attrName>
                                        </p:attrNameLst>
                                      </p:cBhvr>
                                      <p:tavLst>
                                        <p:tav tm="0">
                                          <p:val>
                                            <p:fltVal val="90"/>
                                          </p:val>
                                        </p:tav>
                                        <p:tav tm="100000">
                                          <p:val>
                                            <p:fltVal val="0"/>
                                          </p:val>
                                        </p:tav>
                                      </p:tavLst>
                                    </p:anim>
                                    <p:animEffect transition="in" filter="fade">
                                      <p:cBhvr>
                                        <p:cTn id="15" dur="1000"/>
                                        <p:tgtEl>
                                          <p:spTgt spid="3"/>
                                        </p:tgtEl>
                                      </p:cBhvr>
                                    </p:animEffect>
                                  </p:childTnLst>
                                </p:cTn>
                              </p:par>
                            </p:childTnLst>
                          </p:cTn>
                        </p:par>
                        <p:par>
                          <p:cTn id="16" fill="hold">
                            <p:stCondLst>
                              <p:cond delay="2000"/>
                            </p:stCondLst>
                            <p:childTnLst>
                              <p:par>
                                <p:cTn id="17" presetID="53" presetClass="entr" presetSubtype="52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anim calcmode="lin" valueType="num">
                                      <p:cBhvr>
                                        <p:cTn id="22" dur="500" fill="hold"/>
                                        <p:tgtEl>
                                          <p:spTgt spid="5"/>
                                        </p:tgtEl>
                                        <p:attrNameLst>
                                          <p:attrName>ppt_x</p:attrName>
                                        </p:attrNameLst>
                                      </p:cBhvr>
                                      <p:tavLst>
                                        <p:tav tm="0">
                                          <p:val>
                                            <p:fltVal val="0.5"/>
                                          </p:val>
                                        </p:tav>
                                        <p:tav tm="100000">
                                          <p:val>
                                            <p:strVal val="#ppt_x"/>
                                          </p:val>
                                        </p:tav>
                                      </p:tavLst>
                                    </p:anim>
                                    <p:anim calcmode="lin" valueType="num">
                                      <p:cBhvr>
                                        <p:cTn id="23" dur="500" fill="hold"/>
                                        <p:tgtEl>
                                          <p:spTgt spid="5"/>
                                        </p:tgtEl>
                                        <p:attrNameLst>
                                          <p:attrName>ppt_y</p:attrName>
                                        </p:attrNameLst>
                                      </p:cBhvr>
                                      <p:tavLst>
                                        <p:tav tm="0">
                                          <p:val>
                                            <p:fltVal val="0.5"/>
                                          </p:val>
                                        </p:tav>
                                        <p:tav tm="100000">
                                          <p:val>
                                            <p:strVal val="#ppt_y"/>
                                          </p:val>
                                        </p:tav>
                                      </p:tavLst>
                                    </p:anim>
                                  </p:childTnLst>
                                </p:cTn>
                              </p:par>
                            </p:childTnLst>
                          </p:cTn>
                        </p:par>
                        <p:par>
                          <p:cTn id="24" fill="hold">
                            <p:stCondLst>
                              <p:cond delay="2500"/>
                            </p:stCondLst>
                            <p:childTnLst>
                              <p:par>
                                <p:cTn id="25" presetID="53" presetClass="entr" presetSubtype="528"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animEffect transition="in" filter="fade">
                                      <p:cBhvr>
                                        <p:cTn id="29" dur="500"/>
                                        <p:tgtEl>
                                          <p:spTgt spid="4"/>
                                        </p:tgtEl>
                                      </p:cBhvr>
                                    </p:animEffect>
                                    <p:anim calcmode="lin" valueType="num">
                                      <p:cBhvr>
                                        <p:cTn id="30" dur="500" fill="hold"/>
                                        <p:tgtEl>
                                          <p:spTgt spid="4"/>
                                        </p:tgtEl>
                                        <p:attrNameLst>
                                          <p:attrName>ppt_x</p:attrName>
                                        </p:attrNameLst>
                                      </p:cBhvr>
                                      <p:tavLst>
                                        <p:tav tm="0">
                                          <p:val>
                                            <p:fltVal val="0.5"/>
                                          </p:val>
                                        </p:tav>
                                        <p:tav tm="100000">
                                          <p:val>
                                            <p:strVal val="#ppt_x"/>
                                          </p:val>
                                        </p:tav>
                                      </p:tavLst>
                                    </p:anim>
                                    <p:anim calcmode="lin" valueType="num">
                                      <p:cBhvr>
                                        <p:cTn id="31" dur="500" fill="hold"/>
                                        <p:tgtEl>
                                          <p:spTgt spid="4"/>
                                        </p:tgtEl>
                                        <p:attrNameLst>
                                          <p:attrName>ppt_y</p:attrName>
                                        </p:attrNameLst>
                                      </p:cBhvr>
                                      <p:tavLst>
                                        <p:tav tm="0">
                                          <p:val>
                                            <p:fltVal val="0.5"/>
                                          </p:val>
                                        </p:tav>
                                        <p:tav tm="100000">
                                          <p:val>
                                            <p:strVal val="#ppt_y"/>
                                          </p:val>
                                        </p:tav>
                                      </p:tavLst>
                                    </p:anim>
                                  </p:childTnLst>
                                </p:cTn>
                              </p:par>
                            </p:childTnLst>
                          </p:cTn>
                        </p:par>
                        <p:par>
                          <p:cTn id="32" fill="hold">
                            <p:stCondLst>
                              <p:cond delay="3000"/>
                            </p:stCondLst>
                            <p:childTnLst>
                              <p:par>
                                <p:cTn id="33" presetID="53" presetClass="entr" presetSubtype="528"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Effect transition="in" filter="fade">
                                      <p:cBhvr>
                                        <p:cTn id="37" dur="500"/>
                                        <p:tgtEl>
                                          <p:spTgt spid="7"/>
                                        </p:tgtEl>
                                      </p:cBhvr>
                                    </p:animEffect>
                                    <p:anim calcmode="lin" valueType="num">
                                      <p:cBhvr>
                                        <p:cTn id="38" dur="500" fill="hold"/>
                                        <p:tgtEl>
                                          <p:spTgt spid="7"/>
                                        </p:tgtEl>
                                        <p:attrNameLst>
                                          <p:attrName>ppt_x</p:attrName>
                                        </p:attrNameLst>
                                      </p:cBhvr>
                                      <p:tavLst>
                                        <p:tav tm="0">
                                          <p:val>
                                            <p:fltVal val="0.5"/>
                                          </p:val>
                                        </p:tav>
                                        <p:tav tm="100000">
                                          <p:val>
                                            <p:strVal val="#ppt_x"/>
                                          </p:val>
                                        </p:tav>
                                      </p:tavLst>
                                    </p:anim>
                                    <p:anim calcmode="lin" valueType="num">
                                      <p:cBhvr>
                                        <p:cTn id="39" dur="500" fill="hold"/>
                                        <p:tgtEl>
                                          <p:spTgt spid="7"/>
                                        </p:tgtEl>
                                        <p:attrNameLst>
                                          <p:attrName>ppt_y</p:attrName>
                                        </p:attrNameLst>
                                      </p:cBhvr>
                                      <p:tavLst>
                                        <p:tav tm="0">
                                          <p:val>
                                            <p:fltVal val="0.5"/>
                                          </p:val>
                                        </p:tav>
                                        <p:tav tm="100000">
                                          <p:val>
                                            <p:strVal val="#ppt_y"/>
                                          </p:val>
                                        </p:tav>
                                      </p:tavLst>
                                    </p:anim>
                                  </p:childTnLst>
                                </p:cTn>
                              </p:par>
                              <p:par>
                                <p:cTn id="40" presetID="10" presetClass="entr" presetSubtype="0" fill="hold" grpId="0" nodeType="with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21000">
              <a:schemeClr val="accent5">
                <a:lumMod val="75000"/>
              </a:schemeClr>
            </a:gs>
            <a:gs pos="83000">
              <a:schemeClr val="accent5">
                <a:lumMod val="75000"/>
              </a:schemeClr>
            </a:gs>
            <a:gs pos="54000">
              <a:srgbClr val="8B476B"/>
            </a:gs>
            <a:gs pos="29000">
              <a:schemeClr val="accent4">
                <a:lumMod val="75000"/>
              </a:schemeClr>
            </a:gs>
            <a:gs pos="85000">
              <a:srgbClr val="7030A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58319">
            <a:off x="4198570" y="1561220"/>
            <a:ext cx="4278573" cy="332909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117" y="217557"/>
            <a:ext cx="4447883" cy="3401944"/>
          </a:xfrm>
          <a:prstGeom prst="ellipse">
            <a:avLst/>
          </a:prstGeom>
          <a:ln>
            <a:noFill/>
          </a:ln>
          <a:effectLst>
            <a:softEdge rad="112500"/>
          </a:effectLst>
        </p:spPr>
      </p:pic>
      <p:sp>
        <p:nvSpPr>
          <p:cNvPr id="3" name="Rectangle 2"/>
          <p:cNvSpPr/>
          <p:nvPr/>
        </p:nvSpPr>
        <p:spPr>
          <a:xfrm>
            <a:off x="3305175" y="3225769"/>
            <a:ext cx="2209800" cy="707886"/>
          </a:xfrm>
          <a:prstGeom prst="rect">
            <a:avLst/>
          </a:prstGeom>
        </p:spPr>
        <p:txBody>
          <a:bodyPr wrap="square">
            <a:spAutoFit/>
          </a:bodyPr>
          <a:lstStyle/>
          <a:p>
            <a:r>
              <a:rPr lang="en-US" sz="4000" dirty="0" smtClean="0">
                <a:ln>
                  <a:solidFill>
                    <a:srgbClr val="FFFF00"/>
                  </a:solidFill>
                </a:ln>
                <a:solidFill>
                  <a:srgbClr val="FFFF00"/>
                </a:solidFill>
                <a:effectLst>
                  <a:glow rad="76200">
                    <a:srgbClr val="00B0F0"/>
                  </a:glow>
                  <a:outerShdw blurRad="50800" dist="50800" dir="5400000" algn="ctr" rotWithShape="0">
                    <a:schemeClr val="bg1">
                      <a:lumMod val="85000"/>
                      <a:lumOff val="15000"/>
                    </a:schemeClr>
                  </a:outerShdw>
                </a:effectLst>
                <a:latin typeface="Andy" pitchFamily="66" charset="0"/>
              </a:rPr>
              <a:t>ET-728</a:t>
            </a:r>
            <a:endParaRPr lang="en-US" sz="2400" dirty="0">
              <a:ln>
                <a:solidFill>
                  <a:srgbClr val="FFFF00"/>
                </a:solidFill>
              </a:ln>
              <a:solidFill>
                <a:srgbClr val="FFFF00"/>
              </a:solidFill>
              <a:effectLst>
                <a:glow rad="76200">
                  <a:srgbClr val="00B0F0"/>
                </a:glow>
                <a:outerShdw blurRad="50800" dist="50800" dir="5400000" algn="ctr" rotWithShape="0">
                  <a:schemeClr val="bg1">
                    <a:lumMod val="85000"/>
                    <a:lumOff val="15000"/>
                  </a:schemeClr>
                </a:outerShdw>
              </a:effectLst>
              <a:latin typeface="Andy" pitchFamily="66" charset="0"/>
            </a:endParaRPr>
          </a:p>
        </p:txBody>
      </p:sp>
      <p:sp>
        <p:nvSpPr>
          <p:cNvPr id="4" name="Rectangle 3"/>
          <p:cNvSpPr/>
          <p:nvPr/>
        </p:nvSpPr>
        <p:spPr>
          <a:xfrm>
            <a:off x="3352800" y="114300"/>
            <a:ext cx="5591175" cy="769441"/>
          </a:xfrm>
          <a:prstGeom prst="rect">
            <a:avLst/>
          </a:prstGeom>
        </p:spPr>
        <p:txBody>
          <a:bodyPr wrap="square">
            <a:spAutoFit/>
          </a:bodyPr>
          <a:lstStyle/>
          <a:p>
            <a:r>
              <a:rPr lang="en-US" sz="4400" b="1" i="1" dirty="0">
                <a:ln>
                  <a:solidFill>
                    <a:srgbClr val="FFFF00"/>
                  </a:solidFill>
                </a:ln>
                <a:solidFill>
                  <a:srgbClr val="FFFF00"/>
                </a:solidFill>
                <a:effectLst>
                  <a:glow rad="127000">
                    <a:srgbClr val="00B0F0"/>
                  </a:glow>
                  <a:outerShdw blurRad="50800" dist="203200" dir="5400000" algn="ctr" rotWithShape="0">
                    <a:schemeClr val="bg1">
                      <a:lumMod val="85000"/>
                      <a:lumOff val="15000"/>
                    </a:schemeClr>
                  </a:outerShdw>
                </a:effectLst>
                <a:latin typeface="Andy" pitchFamily="66" charset="0"/>
              </a:rPr>
              <a:t>Web Technology: XML</a:t>
            </a:r>
            <a:endParaRPr lang="en-US" sz="4400" i="1" dirty="0">
              <a:ln>
                <a:solidFill>
                  <a:srgbClr val="FFFF00"/>
                </a:solidFill>
              </a:ln>
              <a:solidFill>
                <a:srgbClr val="FFFF00"/>
              </a:solidFill>
              <a:effectLst>
                <a:glow rad="127000">
                  <a:srgbClr val="00B0F0"/>
                </a:glow>
                <a:outerShdw blurRad="50800" dist="203200" dir="5400000" algn="ctr" rotWithShape="0">
                  <a:schemeClr val="bg1">
                    <a:lumMod val="85000"/>
                    <a:lumOff val="15000"/>
                  </a:schemeClr>
                </a:outerShdw>
              </a:effectLst>
              <a:latin typeface="Andy" pitchFamily="66" charset="0"/>
            </a:endParaRPr>
          </a:p>
        </p:txBody>
      </p:sp>
      <p:sp>
        <p:nvSpPr>
          <p:cNvPr id="8" name="TextBox 7"/>
          <p:cNvSpPr txBox="1"/>
          <p:nvPr/>
        </p:nvSpPr>
        <p:spPr>
          <a:xfrm>
            <a:off x="76200" y="3766484"/>
            <a:ext cx="8991600" cy="1938992"/>
          </a:xfrm>
          <a:prstGeom prst="rect">
            <a:avLst/>
          </a:prstGeom>
          <a:noFill/>
        </p:spPr>
        <p:txBody>
          <a:bodyPr wrap="square" rtlCol="0">
            <a:spAutoFit/>
          </a:bodyPr>
          <a:lstStyle/>
          <a:p>
            <a:pPr algn="ctr"/>
            <a:r>
              <a:rPr lang="en-US" sz="2400" dirty="0">
                <a:ln>
                  <a:solidFill>
                    <a:srgbClr val="FFFF00"/>
                  </a:solidFill>
                </a:ln>
                <a:solidFill>
                  <a:srgbClr val="FFFF00"/>
                </a:solidFill>
                <a:effectLst>
                  <a:glow rad="76200">
                    <a:srgbClr val="00B0F0"/>
                  </a:glow>
                  <a:outerShdw blurRad="50800" dist="50800" dir="5400000" algn="ctr" rotWithShape="0">
                    <a:prstClr val="black">
                      <a:lumMod val="85000"/>
                      <a:lumOff val="15000"/>
                    </a:prstClr>
                  </a:outerShdw>
                </a:effectLst>
                <a:latin typeface="Andy" pitchFamily="66" charset="0"/>
              </a:rPr>
              <a:t>Students will learn some of the advanced data base techniques behind today's Business to Business (B2B) Web sites, as well as advanced Web server programming techniques that make Business to Consumer (B2C) work. Students will study and create solutions using extensible Markup Language tools. </a:t>
            </a:r>
            <a:endParaRPr lang="en-US" dirty="0"/>
          </a:p>
        </p:txBody>
      </p:sp>
    </p:spTree>
    <p:extLst>
      <p:ext uri="{BB962C8B-B14F-4D97-AF65-F5344CB8AC3E}">
        <p14:creationId xmlns:p14="http://schemas.microsoft.com/office/powerpoint/2010/main" val="627891619"/>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childTnLst>
                          </p:cTn>
                        </p:par>
                        <p:par>
                          <p:cTn id="21" fill="hold">
                            <p:stCondLst>
                              <p:cond delay="1500"/>
                            </p:stCondLst>
                            <p:childTnLst>
                              <p:par>
                                <p:cTn id="22" presetID="6" presetClass="entr" presetSubtype="16"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circle(in)">
                                      <p:cBhvr>
                                        <p:cTn id="24" dur="2000"/>
                                        <p:tgtEl>
                                          <p:spTgt spid="3"/>
                                        </p:tgtEl>
                                      </p:cBhvr>
                                    </p:animEffect>
                                  </p:childTnLst>
                                </p:cTn>
                              </p:par>
                            </p:childTnLst>
                          </p:cTn>
                        </p:par>
                        <p:par>
                          <p:cTn id="25" fill="hold">
                            <p:stCondLst>
                              <p:cond delay="3500"/>
                            </p:stCondLst>
                            <p:childTnLst>
                              <p:par>
                                <p:cTn id="26" presetID="14" presetClass="entr" presetSubtype="1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randombar(horizontal)">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8000">
              <a:srgbClr val="FFFF00"/>
            </a:gs>
            <a:gs pos="88000">
              <a:schemeClr val="bg1">
                <a:lumMod val="50000"/>
                <a:lumOff val="50000"/>
              </a:schemeClr>
            </a:gs>
            <a:gs pos="78000">
              <a:srgbClr val="FFFF66"/>
            </a:gs>
            <a:gs pos="47000">
              <a:schemeClr val="tx1">
                <a:lumMod val="50000"/>
              </a:schemeClr>
            </a:gs>
            <a:gs pos="100000">
              <a:schemeClr val="tx1">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3033" y="736997"/>
            <a:ext cx="4080866" cy="4076700"/>
          </a:xfrm>
          <a:prstGeom prst="rect">
            <a:avLst/>
          </a:prstGeom>
          <a:ln>
            <a:noFill/>
          </a:ln>
          <a:effectLst>
            <a:outerShdw blurRad="190500" algn="tl" rotWithShape="0">
              <a:srgbClr val="000000">
                <a:alpha val="70000"/>
              </a:srgbClr>
            </a:outerShd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3238500"/>
            <a:ext cx="3749842" cy="2106996"/>
          </a:xfrm>
          <a:prstGeom prst="rect">
            <a:avLst/>
          </a:prstGeom>
          <a:ln>
            <a:noFill/>
          </a:ln>
          <a:effectLst>
            <a:softEdge rad="112500"/>
          </a:effectLst>
        </p:spPr>
      </p:pic>
      <p:pic>
        <p:nvPicPr>
          <p:cNvPr id="9" name="Picture 8"/>
          <p:cNvPicPr>
            <a:picLocks noChangeAspect="1"/>
          </p:cNvPicPr>
          <p:nvPr/>
        </p:nvPicPr>
        <p:blipFill rotWithShape="1">
          <a:blip r:embed="rId4">
            <a:extLst>
              <a:ext uri="{BEBA8EAE-BF5A-486C-A8C5-ECC9F3942E4B}">
                <a14:imgProps xmlns:a14="http://schemas.microsoft.com/office/drawing/2010/main">
                  <a14:imgLayer r:embed="rId5">
                    <a14:imgEffect>
                      <a14:backgroundRemoval t="5167" b="100000" l="37333" r="83667">
                        <a14:foregroundMark x1="44333" y1="97000" x2="44333" y2="97000"/>
                        <a14:foregroundMark x1="44222" y1="96667" x2="44222" y2="96667"/>
                        <a14:foregroundMark x1="45111" y1="96333" x2="45111" y2="96333"/>
                        <a14:foregroundMark x1="63667" y1="91333" x2="63667" y2="91333"/>
                        <a14:foregroundMark x1="61778" y1="91000" x2="61778" y2="91000"/>
                        <a14:foregroundMark x1="61111" y1="90500" x2="61111" y2="90500"/>
                        <a14:foregroundMark x1="63000" y1="70167" x2="63000" y2="70167"/>
                        <a14:foregroundMark x1="63778" y1="71333" x2="63778" y2="71333"/>
                        <a14:foregroundMark x1="63000" y1="68333" x2="63000" y2="68333"/>
                        <a14:foregroundMark x1="70667" y1="99000" x2="70667" y2="99000"/>
                        <a14:backgroundMark x1="50000" y1="28167" x2="50000" y2="28167"/>
                        <a14:backgroundMark x1="44111" y1="28333" x2="44111" y2="28333"/>
                        <a14:backgroundMark x1="56667" y1="29500" x2="56667" y2="29500"/>
                        <a14:backgroundMark x1="66667" y1="29833" x2="66667" y2="29833"/>
                        <a14:backgroundMark x1="66222" y1="86667" x2="66222" y2="86667"/>
                        <a14:backgroundMark x1="68222" y1="95500" x2="68222" y2="95500"/>
                      </a14:backgroundRemoval>
                    </a14:imgEffect>
                  </a14:imgLayer>
                </a14:imgProps>
              </a:ext>
              <a:ext uri="{28A0092B-C50C-407E-A947-70E740481C1C}">
                <a14:useLocalDpi xmlns:a14="http://schemas.microsoft.com/office/drawing/2010/main" val="0"/>
              </a:ext>
            </a:extLst>
          </a:blip>
          <a:srcRect l="40829" t="-805" r="28337" b="2340"/>
          <a:stretch/>
        </p:blipFill>
        <p:spPr>
          <a:xfrm>
            <a:off x="7696200" y="923924"/>
            <a:ext cx="1500187" cy="4791075"/>
          </a:xfrm>
          <a:prstGeom prst="rect">
            <a:avLst/>
          </a:prstGeom>
          <a:effectLst>
            <a:outerShdw blurRad="50800" dist="38100" dir="13500000" algn="br" rotWithShape="0">
              <a:prstClr val="black">
                <a:alpha val="40000"/>
              </a:prstClr>
            </a:outerShdw>
          </a:effectLst>
        </p:spPr>
      </p:pic>
      <p:sp>
        <p:nvSpPr>
          <p:cNvPr id="4" name="TextBox 3"/>
          <p:cNvSpPr txBox="1"/>
          <p:nvPr/>
        </p:nvSpPr>
        <p:spPr>
          <a:xfrm>
            <a:off x="5346649" y="-208"/>
            <a:ext cx="3564433" cy="1569660"/>
          </a:xfrm>
          <a:prstGeom prst="rect">
            <a:avLst/>
          </a:prstGeom>
          <a:noFill/>
        </p:spPr>
        <p:txBody>
          <a:bodyPr wrap="square" rtlCol="0">
            <a:spAutoFit/>
          </a:bodyPr>
          <a:lstStyle/>
          <a:p>
            <a:r>
              <a:rPr lang="en-US" sz="4800" b="1" dirty="0" smtClean="0">
                <a:ln>
                  <a:solidFill>
                    <a:schemeClr val="bg1">
                      <a:lumMod val="85000"/>
                      <a:lumOff val="15000"/>
                    </a:schemeClr>
                  </a:solidFill>
                </a:ln>
                <a:solidFill>
                  <a:schemeClr val="bg1">
                    <a:lumMod val="95000"/>
                    <a:lumOff val="5000"/>
                  </a:schemeClr>
                </a:solidFill>
                <a:effectLst>
                  <a:glow rad="63500">
                    <a:srgbClr val="FFC000"/>
                  </a:glow>
                </a:effectLst>
                <a:latin typeface="Aharoni" pitchFamily="2" charset="-79"/>
                <a:cs typeface="Aharoni" pitchFamily="2" charset="-79"/>
              </a:rPr>
              <a:t>Surveying and Layout</a:t>
            </a:r>
            <a:endParaRPr lang="en-US" sz="4800" b="1" dirty="0">
              <a:ln>
                <a:solidFill>
                  <a:schemeClr val="bg1">
                    <a:lumMod val="85000"/>
                    <a:lumOff val="15000"/>
                  </a:schemeClr>
                </a:solidFill>
              </a:ln>
              <a:solidFill>
                <a:schemeClr val="bg1">
                  <a:lumMod val="95000"/>
                  <a:lumOff val="5000"/>
                </a:schemeClr>
              </a:solidFill>
              <a:effectLst>
                <a:glow rad="63500">
                  <a:srgbClr val="FFC000"/>
                </a:glow>
              </a:effectLst>
              <a:latin typeface="Aharoni" pitchFamily="2" charset="-79"/>
              <a:cs typeface="Aharoni" pitchFamily="2" charset="-79"/>
            </a:endParaRPr>
          </a:p>
        </p:txBody>
      </p:sp>
      <p:sp>
        <p:nvSpPr>
          <p:cNvPr id="5" name="TextBox 4"/>
          <p:cNvSpPr txBox="1"/>
          <p:nvPr/>
        </p:nvSpPr>
        <p:spPr>
          <a:xfrm>
            <a:off x="317450" y="114300"/>
            <a:ext cx="2518918" cy="5093702"/>
          </a:xfrm>
          <a:prstGeom prst="rect">
            <a:avLst/>
          </a:prstGeom>
          <a:noFill/>
        </p:spPr>
        <p:txBody>
          <a:bodyPr wrap="square" rtlCol="0">
            <a:spAutoFit/>
          </a:bodyPr>
          <a:lstStyle/>
          <a:p>
            <a:r>
              <a:rPr lang="en-US" dirty="0"/>
              <a:t>	</a:t>
            </a:r>
          </a:p>
          <a:p>
            <a:r>
              <a:rPr lang="en-US" sz="4800" dirty="0" smtClean="0">
                <a:ln>
                  <a:solidFill>
                    <a:schemeClr val="bg1">
                      <a:lumMod val="85000"/>
                      <a:lumOff val="15000"/>
                    </a:schemeClr>
                  </a:solidFill>
                </a:ln>
                <a:solidFill>
                  <a:schemeClr val="bg1">
                    <a:lumMod val="85000"/>
                    <a:lumOff val="15000"/>
                  </a:schemeClr>
                </a:solidFill>
                <a:effectLst>
                  <a:glow rad="76200">
                    <a:srgbClr val="FFCC00"/>
                  </a:glow>
                </a:effectLst>
                <a:latin typeface="Bernard MT Condensed" pitchFamily="18" charset="0"/>
                <a:cs typeface="Aharoni" pitchFamily="2" charset="-79"/>
              </a:rPr>
              <a:t>MT-219</a:t>
            </a:r>
            <a:r>
              <a:rPr lang="en-US" dirty="0" smtClean="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 </a:t>
            </a:r>
            <a:r>
              <a:rPr lang="en-US" sz="2000" dirty="0" smtClean="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Use</a:t>
            </a:r>
            <a:r>
              <a:rPr lang="en-US" sz="2000" dirty="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 adjustment, and care of surveying instruments. Field work in practical application of surveying techniques; measurement of distances, angles, and elevations. Computation and mapping of closed traverses. </a:t>
            </a:r>
          </a:p>
        </p:txBody>
      </p:sp>
    </p:spTree>
    <p:extLst>
      <p:ext uri="{BB962C8B-B14F-4D97-AF65-F5344CB8AC3E}">
        <p14:creationId xmlns:p14="http://schemas.microsoft.com/office/powerpoint/2010/main" val="1977837359"/>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1" presetClass="entr" presetSubtype="1"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par>
                          <p:cTn id="13" fill="hold">
                            <p:stCondLst>
                              <p:cond delay="2500"/>
                            </p:stCondLst>
                            <p:childTnLst>
                              <p:par>
                                <p:cTn id="14" presetID="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par>
                          <p:cTn id="18" fill="hold">
                            <p:stCondLst>
                              <p:cond delay="30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par>
                          <p:cTn id="22" fill="hold">
                            <p:stCondLst>
                              <p:cond delay="3500"/>
                            </p:stCondLst>
                            <p:childTnLst>
                              <p:par>
                                <p:cTn id="23" presetID="45"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2000"/>
                                        <p:tgtEl>
                                          <p:spTgt spid="9"/>
                                        </p:tgtEl>
                                      </p:cBhvr>
                                    </p:animEffect>
                                    <p:anim calcmode="lin" valueType="num">
                                      <p:cBhvr>
                                        <p:cTn id="26" dur="2000" fill="hold"/>
                                        <p:tgtEl>
                                          <p:spTgt spid="9"/>
                                        </p:tgtEl>
                                        <p:attrNameLst>
                                          <p:attrName>ppt_w</p:attrName>
                                        </p:attrNameLst>
                                      </p:cBhvr>
                                      <p:tavLst>
                                        <p:tav tm="0" fmla="#ppt_w*sin(2.5*pi*$)">
                                          <p:val>
                                            <p:fltVal val="0"/>
                                          </p:val>
                                        </p:tav>
                                        <p:tav tm="100000">
                                          <p:val>
                                            <p:fltVal val="1"/>
                                          </p:val>
                                        </p:tav>
                                      </p:tavLst>
                                    </p:anim>
                                    <p:anim calcmode="lin" valueType="num">
                                      <p:cBhvr>
                                        <p:cTn id="27" dur="20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D60093"/>
            </a:gs>
            <a:gs pos="83000">
              <a:srgbClr val="FF3399"/>
            </a:gs>
            <a:gs pos="63000">
              <a:srgbClr val="D60093"/>
            </a:gs>
            <a:gs pos="58000">
              <a:schemeClr val="accent6">
                <a:lumMod val="75000"/>
              </a:schemeClr>
            </a:gs>
            <a:gs pos="48000">
              <a:schemeClr val="accent6">
                <a:lumMod val="75000"/>
              </a:schemeClr>
            </a:gs>
            <a:gs pos="93000">
              <a:schemeClr val="accent6">
                <a:lumMod val="75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27905" r="1817"/>
          <a:stretch/>
        </p:blipFill>
        <p:spPr>
          <a:xfrm>
            <a:off x="329420" y="1187054"/>
            <a:ext cx="4947430" cy="39564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428750" y="171450"/>
            <a:ext cx="7696200" cy="523220"/>
          </a:xfrm>
          <a:prstGeom prst="rect">
            <a:avLst/>
          </a:prstGeom>
          <a:noFill/>
        </p:spPr>
        <p:txBody>
          <a:bodyPr wrap="square" rtlCol="0">
            <a:spAutoFit/>
          </a:bodyPr>
          <a:lstStyle/>
          <a:p>
            <a:r>
              <a:rPr lang="en-US" sz="2800" b="1" dirty="0" smtClean="0">
                <a:ln>
                  <a:solidFill>
                    <a:srgbClr val="D20000"/>
                  </a:solidFill>
                </a:ln>
                <a:solidFill>
                  <a:srgbClr val="FFFF00"/>
                </a:solidFill>
                <a:effectLst>
                  <a:glow rad="88900">
                    <a:schemeClr val="accent2">
                      <a:lumMod val="75000"/>
                    </a:schemeClr>
                  </a:glow>
                  <a:outerShdw blurRad="38100" dist="38100" dir="2700000" algn="tl">
                    <a:srgbClr val="000000">
                      <a:alpha val="43137"/>
                    </a:srgbClr>
                  </a:outerShdw>
                </a:effectLst>
                <a:latin typeface="Broadway" pitchFamily="82" charset="0"/>
                <a:ea typeface="Adobe Song Std L" pitchFamily="18" charset="-128"/>
              </a:rPr>
              <a:t>Microprocessors and Microcomputers</a:t>
            </a:r>
            <a:endParaRPr lang="en-US" sz="2800" b="1" dirty="0">
              <a:ln>
                <a:solidFill>
                  <a:srgbClr val="D20000"/>
                </a:solidFill>
              </a:ln>
              <a:solidFill>
                <a:srgbClr val="FFFF00"/>
              </a:solidFill>
              <a:effectLst>
                <a:glow rad="88900">
                  <a:schemeClr val="accent2">
                    <a:lumMod val="75000"/>
                  </a:schemeClr>
                </a:glow>
                <a:outerShdw blurRad="38100" dist="38100" dir="2700000" algn="tl">
                  <a:srgbClr val="000000">
                    <a:alpha val="43137"/>
                  </a:srgbClr>
                </a:outerShdw>
              </a:effectLst>
              <a:latin typeface="Broadway" pitchFamily="82" charset="0"/>
              <a:ea typeface="Adobe Song Std L" pitchFamily="18" charset="-128"/>
            </a:endParaRPr>
          </a:p>
        </p:txBody>
      </p:sp>
      <p:sp>
        <p:nvSpPr>
          <p:cNvPr id="6" name="Rectangle 5"/>
          <p:cNvSpPr/>
          <p:nvPr/>
        </p:nvSpPr>
        <p:spPr>
          <a:xfrm>
            <a:off x="5514976" y="872670"/>
            <a:ext cx="3581399" cy="4616648"/>
          </a:xfrm>
          <a:prstGeom prst="rect">
            <a:avLst/>
          </a:prstGeom>
        </p:spPr>
        <p:txBody>
          <a:bodyPr wrap="square">
            <a:spAutoFit/>
          </a:bodyPr>
          <a:lstStyle/>
          <a:p>
            <a:r>
              <a:rPr lang="en-US" sz="3200" dirty="0" smtClean="0">
                <a:ln>
                  <a:solidFill>
                    <a:srgbClr val="FFFF00"/>
                  </a:solidFill>
                </a:ln>
                <a:solidFill>
                  <a:srgbClr val="FFFF00"/>
                </a:solidFill>
                <a:effectLst>
                  <a:glow rad="127000">
                    <a:schemeClr val="accent2">
                      <a:lumMod val="75000"/>
                    </a:schemeClr>
                  </a:glow>
                </a:effectLst>
                <a:latin typeface="Broadway" pitchFamily="82" charset="0"/>
              </a:rPr>
              <a:t>ET-560</a:t>
            </a:r>
            <a:r>
              <a:rPr lang="en-US" sz="2000" dirty="0" smtClean="0">
                <a:effectLst>
                  <a:glow rad="127000">
                    <a:schemeClr val="accent2">
                      <a:lumMod val="75000"/>
                    </a:schemeClr>
                  </a:glow>
                </a:effectLst>
                <a:latin typeface="Broadway" pitchFamily="82" charset="0"/>
              </a:rPr>
              <a:t> </a:t>
            </a:r>
          </a:p>
          <a:p>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Study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of microprocessor and </a:t>
            </a:r>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microcomputer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systems. </a:t>
            </a:r>
            <a:endParaRPr lang="en-US" sz="2000" dirty="0" smtClean="0">
              <a:ln>
                <a:solidFill>
                  <a:srgbClr val="FFFF00"/>
                </a:solidFill>
              </a:ln>
              <a:solidFill>
                <a:srgbClr val="FFFF00"/>
              </a:solidFill>
              <a:effectLst>
                <a:glow rad="127000">
                  <a:schemeClr val="accent2">
                    <a:lumMod val="75000"/>
                  </a:schemeClr>
                </a:glow>
              </a:effectLst>
              <a:latin typeface="Cooper Black" pitchFamily="18" charset="0"/>
            </a:endParaRPr>
          </a:p>
          <a:p>
            <a:endParaRPr lang="en-US" sz="2000" dirty="0">
              <a:ln>
                <a:solidFill>
                  <a:srgbClr val="FFFF00"/>
                </a:solidFill>
              </a:ln>
              <a:solidFill>
                <a:srgbClr val="FFFF00"/>
              </a:solidFill>
              <a:effectLst>
                <a:glow rad="127000">
                  <a:schemeClr val="accent2">
                    <a:lumMod val="75000"/>
                  </a:schemeClr>
                </a:glow>
              </a:effectLst>
              <a:latin typeface="Cooper Black" pitchFamily="18" charset="0"/>
            </a:endParaRPr>
          </a:p>
          <a:p>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Topics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include: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microprocessor architecture, </a:t>
            </a:r>
            <a:endParaRPr lang="en-US" sz="1800" dirty="0" smtClean="0">
              <a:ln>
                <a:solidFill>
                  <a:srgbClr val="FFFF00"/>
                </a:solidFill>
              </a:ln>
              <a:solidFill>
                <a:srgbClr val="FFFF00"/>
              </a:solidFill>
              <a:effectLst>
                <a:glow rad="127000">
                  <a:schemeClr val="accent2">
                    <a:lumMod val="75000"/>
                  </a:schemeClr>
                </a:glow>
              </a:effectLst>
              <a:latin typeface="Cooper Black" pitchFamily="18" charset="0"/>
            </a:endParaRPr>
          </a:p>
          <a:p>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memory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interfacing</a:t>
            </a:r>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a:t>
            </a:r>
          </a:p>
          <a:p>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I/O </a:t>
            </a:r>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systems</a:t>
            </a:r>
            <a:r>
              <a:rPr lang="en-US" sz="1800" dirty="0">
                <a:ln>
                  <a:solidFill>
                    <a:srgbClr val="FFFF00"/>
                  </a:solidFill>
                </a:ln>
                <a:solidFill>
                  <a:srgbClr val="FFFF00"/>
                </a:solidFill>
                <a:effectLst>
                  <a:glow rad="127000">
                    <a:schemeClr val="accent2">
                      <a:lumMod val="75000"/>
                    </a:schemeClr>
                  </a:glow>
                </a:effectLst>
                <a:latin typeface="Cooper Black" pitchFamily="18" charset="0"/>
              </a:rPr>
              <a:t>, interrupt processing, microprocessor communications, and microcomputer peripherals. </a:t>
            </a:r>
            <a:endParaRPr lang="en-US" sz="1800" dirty="0" smtClean="0">
              <a:ln>
                <a:solidFill>
                  <a:srgbClr val="FFFF00"/>
                </a:solidFill>
              </a:ln>
              <a:solidFill>
                <a:srgbClr val="FFFF00"/>
              </a:solidFill>
              <a:effectLst>
                <a:glow rad="127000">
                  <a:schemeClr val="accent2">
                    <a:lumMod val="75000"/>
                  </a:schemeClr>
                </a:glow>
              </a:effectLst>
              <a:latin typeface="Cooper Black" pitchFamily="18" charset="0"/>
            </a:endParaRPr>
          </a:p>
          <a:p>
            <a:endParaRPr lang="en-US" sz="1800" dirty="0">
              <a:ln>
                <a:solidFill>
                  <a:srgbClr val="FFFF00"/>
                </a:solidFill>
              </a:ln>
              <a:solidFill>
                <a:srgbClr val="FFFF00"/>
              </a:solidFill>
              <a:effectLst>
                <a:glow rad="127000">
                  <a:schemeClr val="accent2">
                    <a:lumMod val="75000"/>
                  </a:schemeClr>
                </a:glow>
              </a:effectLst>
              <a:latin typeface="Cooper Black" pitchFamily="18" charset="0"/>
            </a:endParaRPr>
          </a:p>
          <a:p>
            <a:r>
              <a:rPr lang="en-US" sz="1800" i="1" dirty="0" smtClean="0">
                <a:ln>
                  <a:solidFill>
                    <a:srgbClr val="FFFF00"/>
                  </a:solidFill>
                </a:ln>
                <a:solidFill>
                  <a:srgbClr val="FFFF00"/>
                </a:solidFill>
                <a:effectLst>
                  <a:glow rad="127000">
                    <a:schemeClr val="accent2">
                      <a:lumMod val="75000"/>
                    </a:schemeClr>
                  </a:glow>
                </a:effectLst>
                <a:latin typeface="Cooper Black" pitchFamily="18" charset="0"/>
              </a:rPr>
              <a:t>Laboratory </a:t>
            </a:r>
            <a:r>
              <a:rPr lang="en-US" sz="1800" i="1" dirty="0">
                <a:ln>
                  <a:solidFill>
                    <a:srgbClr val="FFFF00"/>
                  </a:solidFill>
                </a:ln>
                <a:solidFill>
                  <a:srgbClr val="FFFF00"/>
                </a:solidFill>
                <a:effectLst>
                  <a:glow rad="127000">
                    <a:schemeClr val="accent2">
                      <a:lumMod val="75000"/>
                    </a:schemeClr>
                  </a:glow>
                </a:effectLst>
                <a:latin typeface="Cooper Black" pitchFamily="18" charset="0"/>
              </a:rPr>
              <a:t>hours complement class work.</a:t>
            </a:r>
          </a:p>
        </p:txBody>
      </p:sp>
    </p:spTree>
    <p:extLst>
      <p:ext uri="{BB962C8B-B14F-4D97-AF65-F5344CB8AC3E}">
        <p14:creationId xmlns:p14="http://schemas.microsoft.com/office/powerpoint/2010/main" val="1622302003"/>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250" fill="hold"/>
                                        <p:tgtEl>
                                          <p:spTgt spid="2"/>
                                        </p:tgtEl>
                                        <p:attrNameLst>
                                          <p:attrName>ppt_w</p:attrName>
                                        </p:attrNameLst>
                                      </p:cBhvr>
                                      <p:tavLst>
                                        <p:tav tm="0">
                                          <p:val>
                                            <p:fltVal val="0"/>
                                          </p:val>
                                        </p:tav>
                                        <p:tav tm="100000">
                                          <p:val>
                                            <p:strVal val="#ppt_w"/>
                                          </p:val>
                                        </p:tav>
                                      </p:tavLst>
                                    </p:anim>
                                    <p:anim calcmode="lin" valueType="num">
                                      <p:cBhvr>
                                        <p:cTn id="8" dur="1250" fill="hold"/>
                                        <p:tgtEl>
                                          <p:spTgt spid="2"/>
                                        </p:tgtEl>
                                        <p:attrNameLst>
                                          <p:attrName>ppt_h</p:attrName>
                                        </p:attrNameLst>
                                      </p:cBhvr>
                                      <p:tavLst>
                                        <p:tav tm="0">
                                          <p:val>
                                            <p:fltVal val="0"/>
                                          </p:val>
                                        </p:tav>
                                        <p:tav tm="100000">
                                          <p:val>
                                            <p:strVal val="#ppt_h"/>
                                          </p:val>
                                        </p:tav>
                                      </p:tavLst>
                                    </p:anim>
                                    <p:animEffect transition="in" filter="fade">
                                      <p:cBhvr>
                                        <p:cTn id="9" dur="1250"/>
                                        <p:tgtEl>
                                          <p:spTgt spid="2"/>
                                        </p:tgtEl>
                                      </p:cBhvr>
                                    </p:animEffect>
                                  </p:childTnLst>
                                </p:cTn>
                              </p:par>
                            </p:childTnLst>
                          </p:cTn>
                        </p:par>
                        <p:par>
                          <p:cTn id="10" fill="hold">
                            <p:stCondLst>
                              <p:cond delay="1250"/>
                            </p:stCondLst>
                            <p:childTnLst>
                              <p:par>
                                <p:cTn id="11" presetID="53" presetClass="entr" presetSubtype="16"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par>
                          <p:cTn id="16" fill="hold">
                            <p:stCondLst>
                              <p:cond delay="1750"/>
                            </p:stCondLst>
                            <p:childTnLst>
                              <p:par>
                                <p:cTn id="17" presetID="14" presetClass="entr" presetSubtype="1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randombar(horizontal)">
                                      <p:cBhvr>
                                        <p:cTn id="1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6">
                <a:lumMod val="50000"/>
              </a:schemeClr>
            </a:gs>
            <a:gs pos="89000">
              <a:srgbClr val="00B050"/>
            </a:gs>
            <a:gs pos="72000">
              <a:schemeClr val="accent3">
                <a:lumMod val="50000"/>
              </a:schemeClr>
            </a:gs>
            <a:gs pos="46000">
              <a:schemeClr val="accent3">
                <a:lumMod val="40000"/>
                <a:lumOff val="60000"/>
              </a:schemeClr>
            </a:gs>
            <a:gs pos="100000">
              <a:schemeClr val="accent6">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5900"/>
                    </a14:imgEffect>
                    <a14:imgEffect>
                      <a14:saturation sat="200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381000" y="314324"/>
            <a:ext cx="8408066" cy="4724401"/>
          </a:xfrm>
          <a:prstGeom prst="rect">
            <a:avLst/>
          </a:prstGeom>
        </p:spPr>
      </p:pic>
      <p:sp>
        <p:nvSpPr>
          <p:cNvPr id="3" name="Rectangle 2"/>
          <p:cNvSpPr/>
          <p:nvPr/>
        </p:nvSpPr>
        <p:spPr>
          <a:xfrm>
            <a:off x="273657" y="3746061"/>
            <a:ext cx="8458200" cy="1815882"/>
          </a:xfrm>
          <a:prstGeom prst="rect">
            <a:avLst/>
          </a:prstGeom>
          <a:solidFill>
            <a:schemeClr val="bg1">
              <a:alpha val="18000"/>
            </a:schemeClr>
          </a:solidFill>
        </p:spPr>
        <p:txBody>
          <a:bodyPr wrap="square">
            <a:spAutoFit/>
          </a:bodyPr>
          <a:lstStyle/>
          <a:p>
            <a:r>
              <a:rPr lang="en-US" sz="3200" dirty="0" smtClean="0">
                <a:ln w="1587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MT-</a:t>
            </a:r>
            <a:r>
              <a:rPr lang="en-US" sz="3200" dirty="0">
                <a:ln w="1587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 </a:t>
            </a:r>
            <a:r>
              <a:rPr lang="en-US" sz="3200" dirty="0" smtClean="0">
                <a:ln w="1587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122 </a:t>
            </a:r>
            <a:r>
              <a:rPr lang="en-US" sz="2000" dirty="0" smtClean="0">
                <a:ln w="952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Production </a:t>
            </a:r>
            <a:r>
              <a:rPr lang="en-US" sz="2000" dirty="0">
                <a:ln w="952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techniques in manufacturing, including introduction to materials, gauging, machining, welding, casting and molding, forming and finishing processes. Laboratory practice in the use of hand tools, machine tools, and precision-measuring instruments.</a:t>
            </a:r>
          </a:p>
        </p:txBody>
      </p:sp>
      <p:sp>
        <p:nvSpPr>
          <p:cNvPr id="4" name="Rectangle 3"/>
          <p:cNvSpPr/>
          <p:nvPr/>
        </p:nvSpPr>
        <p:spPr>
          <a:xfrm>
            <a:off x="3509124" y="135783"/>
            <a:ext cx="5634876" cy="707886"/>
          </a:xfrm>
          <a:prstGeom prst="rect">
            <a:avLst/>
          </a:prstGeom>
        </p:spPr>
        <p:txBody>
          <a:bodyPr wrap="none">
            <a:spAutoFit/>
          </a:bodyPr>
          <a:lstStyle/>
          <a:p>
            <a:r>
              <a:rPr lang="en-US" sz="4000" b="1" dirty="0">
                <a:ln>
                  <a:solidFill>
                    <a:schemeClr val="accent6">
                      <a:lumMod val="75000"/>
                    </a:schemeClr>
                  </a:solidFill>
                </a:ln>
                <a:solidFill>
                  <a:schemeClr val="accent6">
                    <a:lumMod val="50000"/>
                  </a:schemeClr>
                </a:solidFill>
                <a:effectLst>
                  <a:glow rad="63500">
                    <a:schemeClr val="accent6">
                      <a:lumMod val="40000"/>
                      <a:lumOff val="60000"/>
                    </a:schemeClr>
                  </a:glow>
                  <a:outerShdw blurRad="38100" dist="38100" dir="2700000" algn="tl">
                    <a:srgbClr val="000000">
                      <a:alpha val="43137"/>
                    </a:srgbClr>
                  </a:outerShdw>
                </a:effectLst>
                <a:latin typeface="Brush Script Std" pitchFamily="66" charset="0"/>
              </a:rPr>
              <a:t>Manufacturing Processes</a:t>
            </a:r>
            <a:endParaRPr lang="en-US" sz="4000" dirty="0">
              <a:ln>
                <a:solidFill>
                  <a:schemeClr val="accent6">
                    <a:lumMod val="75000"/>
                  </a:schemeClr>
                </a:solidFill>
              </a:ln>
              <a:solidFill>
                <a:schemeClr val="accent6">
                  <a:lumMod val="50000"/>
                </a:schemeClr>
              </a:solidFill>
              <a:effectLst>
                <a:glow rad="63500">
                  <a:schemeClr val="accent6">
                    <a:lumMod val="40000"/>
                    <a:lumOff val="60000"/>
                  </a:schemeClr>
                </a:glow>
                <a:outerShdw blurRad="38100" dist="38100" dir="2700000" algn="tl">
                  <a:srgbClr val="000000">
                    <a:alpha val="43137"/>
                  </a:srgbClr>
                </a:outerShdw>
              </a:effectLst>
              <a:latin typeface="Brush Script Std" pitchFamily="66" charset="0"/>
            </a:endParaRPr>
          </a:p>
        </p:txBody>
      </p:sp>
    </p:spTree>
    <p:extLst>
      <p:ext uri="{BB962C8B-B14F-4D97-AF65-F5344CB8AC3E}">
        <p14:creationId xmlns:p14="http://schemas.microsoft.com/office/powerpoint/2010/main" val="219624791"/>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500" fill="hold"/>
                                        <p:tgtEl>
                                          <p:spTgt spid="2"/>
                                        </p:tgtEl>
                                        <p:attrNameLst>
                                          <p:attrName>ppt_w</p:attrName>
                                        </p:attrNameLst>
                                      </p:cBhvr>
                                      <p:tavLst>
                                        <p:tav tm="0">
                                          <p:val>
                                            <p:fltVal val="0"/>
                                          </p:val>
                                        </p:tav>
                                        <p:tav tm="100000">
                                          <p:val>
                                            <p:strVal val="#ppt_w"/>
                                          </p:val>
                                        </p:tav>
                                      </p:tavLst>
                                    </p:anim>
                                    <p:anim calcmode="lin" valueType="num">
                                      <p:cBhvr>
                                        <p:cTn id="12" dur="1500" fill="hold"/>
                                        <p:tgtEl>
                                          <p:spTgt spid="2"/>
                                        </p:tgtEl>
                                        <p:attrNameLst>
                                          <p:attrName>ppt_h</p:attrName>
                                        </p:attrNameLst>
                                      </p:cBhvr>
                                      <p:tavLst>
                                        <p:tav tm="0">
                                          <p:val>
                                            <p:fltVal val="0"/>
                                          </p:val>
                                        </p:tav>
                                        <p:tav tm="100000">
                                          <p:val>
                                            <p:strVal val="#ppt_h"/>
                                          </p:val>
                                        </p:tav>
                                      </p:tavLst>
                                    </p:anim>
                                    <p:anim calcmode="lin" valueType="num">
                                      <p:cBhvr>
                                        <p:cTn id="13" dur="1500" fill="hold"/>
                                        <p:tgtEl>
                                          <p:spTgt spid="2"/>
                                        </p:tgtEl>
                                        <p:attrNameLst>
                                          <p:attrName>style.rotation</p:attrName>
                                        </p:attrNameLst>
                                      </p:cBhvr>
                                      <p:tavLst>
                                        <p:tav tm="0">
                                          <p:val>
                                            <p:fltVal val="360"/>
                                          </p:val>
                                        </p:tav>
                                        <p:tav tm="100000">
                                          <p:val>
                                            <p:fltVal val="0"/>
                                          </p:val>
                                        </p:tav>
                                      </p:tavLst>
                                    </p:anim>
                                    <p:animEffect transition="in" filter="fade">
                                      <p:cBhvr>
                                        <p:cTn id="14" dur="1500"/>
                                        <p:tgtEl>
                                          <p:spTgt spid="2"/>
                                        </p:tgtEl>
                                      </p:cBhvr>
                                    </p:animEffect>
                                  </p:childTnLst>
                                </p:cTn>
                              </p:par>
                            </p:childTnLst>
                          </p:cTn>
                        </p:par>
                        <p:par>
                          <p:cTn id="15" fill="hold">
                            <p:stCondLst>
                              <p:cond delay="2000"/>
                            </p:stCondLst>
                            <p:childTnLst>
                              <p:par>
                                <p:cTn id="16" presetID="22" presetClass="entr" presetSubtype="4"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A50021"/>
            </a:gs>
            <a:gs pos="89000">
              <a:schemeClr val="tx1">
                <a:lumMod val="65000"/>
              </a:schemeClr>
            </a:gs>
            <a:gs pos="72000">
              <a:schemeClr val="bg1">
                <a:lumMod val="75000"/>
                <a:lumOff val="25000"/>
              </a:schemeClr>
            </a:gs>
            <a:gs pos="46000">
              <a:schemeClr val="bg1">
                <a:lumMod val="75000"/>
                <a:lumOff val="25000"/>
              </a:schemeClr>
            </a:gs>
            <a:gs pos="100000">
              <a:srgbClr val="660033"/>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a:xfrm>
            <a:off x="4880068" y="1028700"/>
            <a:ext cx="3657600" cy="2438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6774084" y="2803971"/>
            <a:ext cx="2911029" cy="2911029"/>
          </a:xfrm>
          <a:prstGeom prst="rect">
            <a:avLst/>
          </a:prstGeom>
        </p:spPr>
      </p:pic>
      <p:pic>
        <p:nvPicPr>
          <p:cNvPr id="2" name="Picture 1"/>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447800" y="2905125"/>
            <a:ext cx="4513912" cy="25387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1962" y="536188"/>
            <a:ext cx="4538106" cy="25499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p:cNvSpPr/>
          <p:nvPr/>
        </p:nvSpPr>
        <p:spPr>
          <a:xfrm>
            <a:off x="341962" y="0"/>
            <a:ext cx="8802038" cy="954107"/>
          </a:xfrm>
          <a:prstGeom prst="rect">
            <a:avLst/>
          </a:prstGeom>
        </p:spPr>
        <p:txBody>
          <a:bodyPr wrap="square">
            <a:spAutoFit/>
            <a:scene3d>
              <a:camera prst="orthographicFront"/>
              <a:lightRig rig="balanced" dir="t">
                <a:rot lat="0" lon="0" rev="0"/>
              </a:lightRig>
            </a:scene3d>
            <a:sp3d extrusionH="57150" contourW="12700" prstMaterial="softEdge">
              <a:extrusionClr>
                <a:schemeClr val="tx1">
                  <a:lumMod val="50000"/>
                </a:schemeClr>
              </a:extrusionClr>
              <a:contourClr>
                <a:schemeClr val="accent2">
                  <a:lumMod val="50000"/>
                </a:schemeClr>
              </a:contourClr>
            </a:sp3d>
          </a:bodyPr>
          <a:lstStyle/>
          <a:p>
            <a:r>
              <a:rPr lang="en-US" b="1" dirty="0">
                <a:solidFill>
                  <a:srgbClr val="4A598C"/>
                </a:solidFill>
                <a:latin typeface="Verdana"/>
              </a:rPr>
              <a:t> </a:t>
            </a:r>
            <a:r>
              <a:rPr lang="en-US" sz="2800" b="1" spc="-300" dirty="0">
                <a:ln>
                  <a:solidFill>
                    <a:schemeClr val="accent2">
                      <a:lumMod val="75000"/>
                    </a:schemeClr>
                  </a:solidFill>
                </a:ln>
                <a:effectLst>
                  <a:glow rad="25400">
                    <a:srgbClr val="722A28"/>
                  </a:glow>
                  <a:outerShdw dist="12700" dir="3600000" algn="ctr" rotWithShape="0">
                    <a:srgbClr val="A50021"/>
                  </a:outerShdw>
                </a:effectLst>
                <a:latin typeface="Verdana"/>
              </a:rPr>
              <a:t>Personal Computer Technology, </a:t>
            </a:r>
            <a:r>
              <a:rPr lang="en-US" sz="2800" b="1" spc="-300" dirty="0" smtClean="0">
                <a:ln>
                  <a:solidFill>
                    <a:schemeClr val="accent2">
                      <a:lumMod val="75000"/>
                    </a:schemeClr>
                  </a:solidFill>
                </a:ln>
                <a:effectLst>
                  <a:glow rad="25400">
                    <a:srgbClr val="722A28"/>
                  </a:glow>
                  <a:outerShdw dist="12700" dir="3600000" algn="ctr" rotWithShape="0">
                    <a:srgbClr val="A50021"/>
                  </a:outerShdw>
                </a:effectLst>
                <a:latin typeface="Verdana"/>
              </a:rPr>
              <a:t>				            				Architecture &amp;Troubleshooting</a:t>
            </a:r>
            <a:endParaRPr lang="en-US" sz="2400" b="1" spc="-300" dirty="0">
              <a:ln>
                <a:solidFill>
                  <a:schemeClr val="accent2">
                    <a:lumMod val="75000"/>
                  </a:schemeClr>
                </a:solidFill>
              </a:ln>
              <a:effectLst>
                <a:glow rad="25400">
                  <a:srgbClr val="722A28"/>
                </a:glow>
                <a:outerShdw dist="12700" dir="3600000" algn="ctr" rotWithShape="0">
                  <a:srgbClr val="A50021"/>
                </a:outerShdw>
              </a:effectLst>
            </a:endParaRPr>
          </a:p>
        </p:txBody>
      </p:sp>
      <p:sp>
        <p:nvSpPr>
          <p:cNvPr id="8" name="Rectangle 7"/>
          <p:cNvSpPr/>
          <p:nvPr/>
        </p:nvSpPr>
        <p:spPr>
          <a:xfrm>
            <a:off x="142875" y="3848100"/>
            <a:ext cx="6867525" cy="1754326"/>
          </a:xfrm>
          <a:prstGeom prst="rect">
            <a:avLst/>
          </a:prstGeom>
          <a:gradFill>
            <a:gsLst>
              <a:gs pos="0">
                <a:schemeClr val="bg1"/>
              </a:gs>
              <a:gs pos="74000">
                <a:schemeClr val="bg1">
                  <a:alpha val="70000"/>
                </a:schemeClr>
              </a:gs>
              <a:gs pos="100000">
                <a:schemeClr val="tx1">
                  <a:alpha val="7000"/>
                </a:schemeClr>
              </a:gs>
            </a:gsLst>
            <a:lin ang="16200000" scaled="0"/>
          </a:gradFill>
        </p:spPr>
        <p:txBody>
          <a:bodyPr wrap="square">
            <a:spAutoFit/>
            <a:scene3d>
              <a:camera prst="orthographicFront"/>
              <a:lightRig rig="soft" dir="t"/>
            </a:scene3d>
            <a:sp3d contourW="12700">
              <a:contourClr>
                <a:schemeClr val="accent2">
                  <a:lumMod val="50000"/>
                </a:schemeClr>
              </a:contourClr>
            </a:sp3d>
          </a:bodyPr>
          <a:lstStyle/>
          <a:p>
            <a:r>
              <a:rPr lang="en-US" sz="2800" dirty="0" smtClean="0">
                <a:ln w="12700">
                  <a:solidFill>
                    <a:schemeClr val="accent2">
                      <a:lumMod val="50000"/>
                    </a:schemeClr>
                  </a:solidFill>
                </a:ln>
                <a:solidFill>
                  <a:schemeClr val="tx1">
                    <a:lumMod val="95000"/>
                  </a:schemeClr>
                </a:solidFill>
                <a:effectLst>
                  <a:glow rad="139700">
                    <a:schemeClr val="accent2">
                      <a:lumMod val="50000"/>
                    </a:schemeClr>
                  </a:glow>
                  <a:outerShdw blurRad="12700" dist="38100" dir="4200000" algn="ctr" rotWithShape="0">
                    <a:schemeClr val="accent2">
                      <a:lumMod val="75000"/>
                    </a:schemeClr>
                  </a:outerShdw>
                </a:effectLst>
                <a:latin typeface="Verdana"/>
              </a:rPr>
              <a:t>ET-481</a:t>
            </a:r>
            <a:r>
              <a:rPr lang="en-US" sz="2400" dirty="0" smtClean="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 </a:t>
            </a:r>
            <a:r>
              <a:rPr lang="en-US" sz="2000" b="1" dirty="0" smtClean="0">
                <a:ln w="12700">
                  <a:solidFill>
                    <a:schemeClr val="accent2">
                      <a:lumMod val="50000"/>
                    </a:schemeClr>
                  </a:solidFill>
                </a:ln>
                <a:effectLst>
                  <a:glow rad="25400">
                    <a:schemeClr val="accent2">
                      <a:lumMod val="50000"/>
                    </a:schemeClr>
                  </a:glow>
                  <a:outerShdw blurRad="50800" dist="12700" dir="3600000" algn="ctr" rotWithShape="0">
                    <a:schemeClr val="accent2">
                      <a:lumMod val="50000"/>
                    </a:schemeClr>
                  </a:outerShdw>
                </a:effectLst>
                <a:latin typeface="Verdana"/>
              </a:rPr>
              <a:t>Essential </a:t>
            </a:r>
            <a:r>
              <a:rPr lang="en-US" sz="2000" b="1" dirty="0">
                <a:ln w="12700">
                  <a:solidFill>
                    <a:schemeClr val="accent2">
                      <a:lumMod val="50000"/>
                    </a:schemeClr>
                  </a:solidFill>
                </a:ln>
                <a:effectLst>
                  <a:glow rad="25400">
                    <a:schemeClr val="accent2">
                      <a:lumMod val="50000"/>
                    </a:schemeClr>
                  </a:glow>
                  <a:outerShdw blurRad="50800" dist="12700" dir="3600000" algn="ctr" rotWithShape="0">
                    <a:schemeClr val="accent2">
                      <a:lumMod val="50000"/>
                    </a:schemeClr>
                  </a:outerShdw>
                </a:effectLst>
                <a:latin typeface="Verdana"/>
              </a:rPr>
              <a:t>concepts in PC architecture, application </a:t>
            </a:r>
            <a:r>
              <a:rPr lang="en-US" sz="2000" b="1" dirty="0" smtClean="0">
                <a:ln w="12700">
                  <a:solidFill>
                    <a:schemeClr val="accent2">
                      <a:lumMod val="50000"/>
                    </a:schemeClr>
                  </a:solidFill>
                </a:ln>
                <a:effectLst>
                  <a:glow rad="25400">
                    <a:schemeClr val="accent2">
                      <a:lumMod val="50000"/>
                    </a:schemeClr>
                  </a:glow>
                  <a:outerShdw blurRad="50800" dist="12700" dir="3600000" algn="ctr" rotWithShape="0">
                    <a:schemeClr val="accent2">
                      <a:lumMod val="50000"/>
                    </a:schemeClr>
                  </a:outerShdw>
                </a:effectLst>
                <a:latin typeface="Verdana"/>
              </a:rPr>
              <a:t>via </a:t>
            </a:r>
            <a:r>
              <a:rPr lang="en-US" sz="2000" b="1" dirty="0">
                <a:ln w="12700">
                  <a:solidFill>
                    <a:schemeClr val="accent2">
                      <a:lumMod val="50000"/>
                    </a:schemeClr>
                  </a:solidFill>
                </a:ln>
                <a:effectLst>
                  <a:glow rad="25400">
                    <a:schemeClr val="accent2">
                      <a:lumMod val="50000"/>
                    </a:schemeClr>
                  </a:glow>
                  <a:outerShdw blurRad="50800" dist="12700" dir="3600000" algn="ctr" rotWithShape="0">
                    <a:schemeClr val="accent2">
                      <a:lumMod val="50000"/>
                    </a:schemeClr>
                  </a:outerShdw>
                </a:effectLst>
                <a:latin typeface="Verdana"/>
              </a:rPr>
              <a:t>this hands-on course in </a:t>
            </a:r>
            <a:r>
              <a:rPr lang="en-US" sz="2000" b="1" dirty="0" smtClean="0">
                <a:ln w="12700">
                  <a:solidFill>
                    <a:schemeClr val="accent2">
                      <a:lumMod val="50000"/>
                    </a:schemeClr>
                  </a:solidFill>
                </a:ln>
                <a:effectLst>
                  <a:glow rad="25400">
                    <a:schemeClr val="accent2">
                      <a:lumMod val="50000"/>
                    </a:schemeClr>
                  </a:glow>
                  <a:outerShdw blurRad="50800" dist="12700" dir="3600000" algn="ctr" rotWithShape="0">
                    <a:schemeClr val="accent2">
                      <a:lumMod val="50000"/>
                    </a:schemeClr>
                  </a:outerShdw>
                </a:effectLst>
                <a:latin typeface="Verdana"/>
              </a:rPr>
              <a:t>modern </a:t>
            </a:r>
            <a:r>
              <a:rPr lang="en-US" sz="2000" b="1" dirty="0">
                <a:ln w="12700">
                  <a:solidFill>
                    <a:schemeClr val="accent2">
                      <a:lumMod val="50000"/>
                    </a:schemeClr>
                  </a:solidFill>
                </a:ln>
                <a:effectLst>
                  <a:glow rad="25400">
                    <a:schemeClr val="accent2">
                      <a:lumMod val="50000"/>
                    </a:schemeClr>
                  </a:glow>
                  <a:outerShdw blurRad="50800" dist="12700" dir="3600000" algn="ctr" rotWithShape="0">
                    <a:schemeClr val="accent2">
                      <a:lumMod val="50000"/>
                    </a:schemeClr>
                  </a:outerShdw>
                </a:effectLst>
                <a:latin typeface="Verdana"/>
              </a:rPr>
              <a:t>PC computing technology. This course covers the hardware and software concepts for </a:t>
            </a:r>
            <a:r>
              <a:rPr lang="en-US" sz="2000" b="1" dirty="0" err="1">
                <a:ln w="12700">
                  <a:solidFill>
                    <a:schemeClr val="accent2">
                      <a:lumMod val="50000"/>
                    </a:schemeClr>
                  </a:solidFill>
                </a:ln>
                <a:effectLst>
                  <a:glow rad="25400">
                    <a:schemeClr val="accent2">
                      <a:lumMod val="50000"/>
                    </a:schemeClr>
                  </a:glow>
                  <a:outerShdw blurRad="50800" dist="12700" dir="3600000" algn="ctr" rotWithShape="0">
                    <a:schemeClr val="accent2">
                      <a:lumMod val="50000"/>
                    </a:schemeClr>
                  </a:outerShdw>
                </a:effectLst>
                <a:latin typeface="Verdana"/>
              </a:rPr>
              <a:t>CompTIA</a:t>
            </a:r>
            <a:r>
              <a:rPr lang="en-US" sz="2000" b="1" dirty="0">
                <a:ln w="12700">
                  <a:solidFill>
                    <a:schemeClr val="accent2">
                      <a:lumMod val="50000"/>
                    </a:schemeClr>
                  </a:solidFill>
                </a:ln>
                <a:effectLst>
                  <a:glow rad="25400">
                    <a:schemeClr val="accent2">
                      <a:lumMod val="50000"/>
                    </a:schemeClr>
                  </a:glow>
                  <a:outerShdw blurRad="50800" dist="12700" dir="3600000" algn="ctr" rotWithShape="0">
                    <a:schemeClr val="accent2">
                      <a:lumMod val="50000"/>
                    </a:schemeClr>
                  </a:outerShdw>
                </a:effectLst>
                <a:latin typeface="Verdana"/>
              </a:rPr>
              <a:t> A+ Certification</a:t>
            </a:r>
            <a:r>
              <a:rPr lang="en-US" sz="2000" b="1" dirty="0" smtClean="0">
                <a:ln w="12700">
                  <a:solidFill>
                    <a:schemeClr val="accent2">
                      <a:lumMod val="50000"/>
                    </a:schemeClr>
                  </a:solidFill>
                </a:ln>
                <a:effectLst>
                  <a:glow rad="25400">
                    <a:schemeClr val="accent2">
                      <a:lumMod val="50000"/>
                    </a:schemeClr>
                  </a:glow>
                  <a:outerShdw blurRad="50800" dist="12700" dir="3600000" algn="ctr" rotWithShape="0">
                    <a:schemeClr val="accent2">
                      <a:lumMod val="50000"/>
                    </a:schemeClr>
                  </a:outerShdw>
                </a:effectLst>
                <a:latin typeface="Verdana"/>
              </a:rPr>
              <a:t>.</a:t>
            </a:r>
            <a:endParaRPr lang="en-US" sz="1800" b="1" dirty="0">
              <a:ln>
                <a:solidFill>
                  <a:schemeClr val="accent2">
                    <a:lumMod val="75000"/>
                  </a:schemeClr>
                </a:solidFill>
              </a:ln>
            </a:endParaRPr>
          </a:p>
        </p:txBody>
      </p:sp>
    </p:spTree>
    <p:extLst>
      <p:ext uri="{BB962C8B-B14F-4D97-AF65-F5344CB8AC3E}">
        <p14:creationId xmlns:p14="http://schemas.microsoft.com/office/powerpoint/2010/main" val="2047208566"/>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10"/>
                                        </p:tgtEl>
                                        <p:attrNameLst>
                                          <p:attrName>r</p:attrName>
                                        </p:attrNameLst>
                                      </p:cBhvr>
                                    </p:animRot>
                                    <p:animRot by="-240000">
                                      <p:cBhvr>
                                        <p:cTn id="7" dur="200" fill="hold">
                                          <p:stCondLst>
                                            <p:cond delay="200"/>
                                          </p:stCondLst>
                                        </p:cTn>
                                        <p:tgtEl>
                                          <p:spTgt spid="10"/>
                                        </p:tgtEl>
                                        <p:attrNameLst>
                                          <p:attrName>r</p:attrName>
                                        </p:attrNameLst>
                                      </p:cBhvr>
                                    </p:animRot>
                                    <p:animRot by="240000">
                                      <p:cBhvr>
                                        <p:cTn id="8" dur="200" fill="hold">
                                          <p:stCondLst>
                                            <p:cond delay="400"/>
                                          </p:stCondLst>
                                        </p:cTn>
                                        <p:tgtEl>
                                          <p:spTgt spid="10"/>
                                        </p:tgtEl>
                                        <p:attrNameLst>
                                          <p:attrName>r</p:attrName>
                                        </p:attrNameLst>
                                      </p:cBhvr>
                                    </p:animRot>
                                    <p:animRot by="-240000">
                                      <p:cBhvr>
                                        <p:cTn id="9" dur="200" fill="hold">
                                          <p:stCondLst>
                                            <p:cond delay="600"/>
                                          </p:stCondLst>
                                        </p:cTn>
                                        <p:tgtEl>
                                          <p:spTgt spid="10"/>
                                        </p:tgtEl>
                                        <p:attrNameLst>
                                          <p:attrName>r</p:attrName>
                                        </p:attrNameLst>
                                      </p:cBhvr>
                                    </p:animRot>
                                    <p:animRot by="120000">
                                      <p:cBhvr>
                                        <p:cTn id="10" dur="200" fill="hold">
                                          <p:stCondLst>
                                            <p:cond delay="800"/>
                                          </p:stCondLst>
                                        </p:cTn>
                                        <p:tgtEl>
                                          <p:spTgt spid="10"/>
                                        </p:tgtEl>
                                        <p:attrNameLst>
                                          <p:attrName>r</p:attrName>
                                        </p:attrNameLst>
                                      </p:cBhvr>
                                    </p:animRot>
                                  </p:childTnLst>
                                </p:cTn>
                              </p:par>
                            </p:childTnLst>
                          </p:cTn>
                        </p:par>
                        <p:par>
                          <p:cTn id="11" fill="hold">
                            <p:stCondLst>
                              <p:cond delay="1000"/>
                            </p:stCondLst>
                            <p:childTnLst>
                              <p:par>
                                <p:cTn id="12" presetID="2" presetClass="entr" presetSubtype="4"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ppt_x"/>
                                          </p:val>
                                        </p:tav>
                                        <p:tav tm="100000">
                                          <p:val>
                                            <p:strVal val="#ppt_x"/>
                                          </p:val>
                                        </p:tav>
                                      </p:tavLst>
                                    </p:anim>
                                    <p:anim calcmode="lin" valueType="num">
                                      <p:cBhvr additive="base">
                                        <p:cTn id="15" dur="500" fill="hold"/>
                                        <p:tgtEl>
                                          <p:spTgt spid="12"/>
                                        </p:tgtEl>
                                        <p:attrNameLst>
                                          <p:attrName>ppt_y</p:attrName>
                                        </p:attrNameLst>
                                      </p:cBhvr>
                                      <p:tavLst>
                                        <p:tav tm="0">
                                          <p:val>
                                            <p:strVal val="1+#ppt_h/2"/>
                                          </p:val>
                                        </p:tav>
                                        <p:tav tm="100000">
                                          <p:val>
                                            <p:strVal val="#ppt_y"/>
                                          </p:val>
                                        </p:tav>
                                      </p:tavLst>
                                    </p:anim>
                                  </p:childTnLst>
                                </p:cTn>
                              </p:par>
                            </p:childTnLst>
                          </p:cTn>
                        </p:par>
                        <p:par>
                          <p:cTn id="16" fill="hold">
                            <p:stCondLst>
                              <p:cond delay="1500"/>
                            </p:stCondLst>
                            <p:childTnLst>
                              <p:par>
                                <p:cTn id="17" presetID="2" presetClass="entr" presetSubtype="4"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53" presetClass="entr" presetSubtype="16"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childTnLst>
                          </p:cTn>
                        </p:par>
                        <p:par>
                          <p:cTn id="27" fill="hold">
                            <p:stCondLst>
                              <p:cond delay="2500"/>
                            </p:stCondLst>
                            <p:childTnLst>
                              <p:par>
                                <p:cTn id="28" presetID="22" presetClass="entr" presetSubtype="4"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down)">
                                      <p:cBhvr>
                                        <p:cTn id="30" dur="500"/>
                                        <p:tgtEl>
                                          <p:spTgt spid="2"/>
                                        </p:tgtEl>
                                      </p:cBhvr>
                                    </p:animEffect>
                                  </p:childTnLst>
                                </p:cTn>
                              </p:par>
                            </p:childTnLst>
                          </p:cTn>
                        </p:par>
                        <p:par>
                          <p:cTn id="31" fill="hold">
                            <p:stCondLst>
                              <p:cond delay="3000"/>
                            </p:stCondLst>
                            <p:childTnLst>
                              <p:par>
                                <p:cTn id="32" presetID="53" presetClass="entr" presetSubtype="16"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animEffect transition="in" filter="fade">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65000"/>
              </a:schemeClr>
            </a:gs>
            <a:gs pos="89000">
              <a:schemeClr val="bg1">
                <a:lumMod val="85000"/>
                <a:lumOff val="15000"/>
              </a:schemeClr>
            </a:gs>
            <a:gs pos="72000">
              <a:schemeClr val="bg1">
                <a:lumMod val="75000"/>
                <a:lumOff val="25000"/>
              </a:schemeClr>
            </a:gs>
            <a:gs pos="46000">
              <a:schemeClr val="bg2">
                <a:tint val="45000"/>
                <a:shade val="99000"/>
                <a:satMod val="350000"/>
              </a:schemeClr>
            </a:gs>
            <a:gs pos="100000">
              <a:schemeClr val="bg1">
                <a:lumMod val="85000"/>
                <a:lumOff val="15000"/>
              </a:schemeClr>
            </a:gs>
          </a:gsLst>
          <a:lin ang="2700000" scaled="1"/>
          <a:tileRect/>
        </a:gra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999" y="2297668"/>
            <a:ext cx="4802251" cy="3178558"/>
          </a:xfrm>
          <a:prstGeom prst="snip2DiagRect">
            <a:avLst/>
          </a:prstGeom>
          <a:solidFill>
            <a:srgbClr val="FFFFFF">
              <a:shade val="85000"/>
            </a:srgbClr>
          </a:solidFill>
          <a:ln w="88900" cap="sq">
            <a:solidFill>
              <a:schemeClr val="accent3">
                <a:lumMod val="75000"/>
              </a:schemeClr>
            </a:solidFill>
            <a:miter lim="800000"/>
          </a:ln>
          <a:effectLst>
            <a:glow rad="63500">
              <a:schemeClr val="accent1">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95248"/>
            <a:ext cx="3505200" cy="1390652"/>
          </a:xfrm>
          <a:prstGeom prst="rect">
            <a:avLst/>
          </a:prstGeom>
        </p:spPr>
      </p:pic>
      <p:sp>
        <p:nvSpPr>
          <p:cNvPr id="7" name="Rectangle 6"/>
          <p:cNvSpPr/>
          <p:nvPr/>
        </p:nvSpPr>
        <p:spPr>
          <a:xfrm>
            <a:off x="5334000" y="95248"/>
            <a:ext cx="3765564" cy="1323439"/>
          </a:xfrm>
          <a:prstGeom prst="rect">
            <a:avLst/>
          </a:prstGeom>
        </p:spPr>
        <p:txBody>
          <a:bodyPr wrap="square">
            <a:spAutoFit/>
          </a:bodyPr>
          <a:lstStyle/>
          <a:p>
            <a:pPr algn="ctr"/>
            <a:r>
              <a:rPr lang="en-US" sz="4000" b="1" dirty="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Metallurgy</a:t>
            </a:r>
            <a:r>
              <a:rPr lang="en-US" sz="4000" b="1" dirty="0">
                <a:ln>
                  <a:solidFill>
                    <a:schemeClr val="accent3">
                      <a:lumMod val="50000"/>
                    </a:schemeClr>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 </a:t>
            </a:r>
            <a:endParaRPr lang="en-US" sz="4000" b="1" dirty="0" smtClean="0">
              <a:ln>
                <a:solidFill>
                  <a:schemeClr val="accent3">
                    <a:lumMod val="50000"/>
                  </a:schemeClr>
                </a:solidFill>
              </a:ln>
              <a:solidFill>
                <a:schemeClr val="accent3">
                  <a:lumMod val="75000"/>
                </a:schemeClr>
              </a:solidFill>
              <a:effectLst>
                <a:glow rad="50800">
                  <a:schemeClr val="tx2">
                    <a:lumMod val="25000"/>
                  </a:schemeClr>
                </a:glow>
              </a:effectLst>
              <a:latin typeface="Thames" pitchFamily="2" charset="0"/>
              <a:ea typeface="Adobe Gothic Std B" pitchFamily="34" charset="-128"/>
            </a:endParaRPr>
          </a:p>
          <a:p>
            <a:pPr algn="ctr"/>
            <a:r>
              <a:rPr lang="en-US" sz="4000" b="1" dirty="0" smtClean="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and Materials</a:t>
            </a:r>
            <a:endParaRPr lang="en-US" sz="4000" dirty="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924" y="95248"/>
            <a:ext cx="4724400" cy="2018371"/>
          </a:xfrm>
          <a:prstGeom prst="snip2DiagRect">
            <a:avLst/>
          </a:prstGeom>
          <a:solidFill>
            <a:srgbClr val="FFFFFF">
              <a:shade val="85000"/>
            </a:srgbClr>
          </a:solidFill>
          <a:ln w="88900" cap="sq">
            <a:solidFill>
              <a:schemeClr val="accent3">
                <a:lumMod val="75000"/>
              </a:schemeClr>
            </a:solidFill>
            <a:miter lim="800000"/>
          </a:ln>
          <a:effectLst>
            <a:glow rad="63500">
              <a:schemeClr val="accent1">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3283328" y="1562100"/>
            <a:ext cx="5670172" cy="2974427"/>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Lst>
        </p:spPr>
      </p:pic>
      <p:sp>
        <p:nvSpPr>
          <p:cNvPr id="10" name="Rectangle 9"/>
          <p:cNvSpPr/>
          <p:nvPr/>
        </p:nvSpPr>
        <p:spPr>
          <a:xfrm>
            <a:off x="447675" y="3867897"/>
            <a:ext cx="8153400" cy="1815882"/>
          </a:xfrm>
          <a:prstGeom prst="rect">
            <a:avLst/>
          </a:prstGeom>
          <a:solidFill>
            <a:schemeClr val="bg1">
              <a:alpha val="25000"/>
            </a:schemeClr>
          </a:solidFill>
        </p:spPr>
        <p:txBody>
          <a:bodyPr wrap="square">
            <a:spAutoFit/>
          </a:bodyPr>
          <a:lstStyle/>
          <a:p>
            <a:r>
              <a:rPr lang="en-US" sz="4000" b="1" dirty="0" smtClean="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MT-124</a:t>
            </a:r>
            <a:r>
              <a:rPr lang="en-US" sz="2400" b="1" dirty="0" smtClean="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 General </a:t>
            </a:r>
            <a:r>
              <a:rPr lang="en-US" sz="2400" b="1" dirty="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properties and applications of metals, polymers, concrete and wood. Solidification of pure and alloyed metals. </a:t>
            </a:r>
            <a:r>
              <a:rPr lang="en-US" sz="2400" b="1" dirty="0" smtClean="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Fundamentals </a:t>
            </a:r>
            <a:r>
              <a:rPr lang="en-US" sz="2400" b="1" dirty="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of the Fe-C system. Principles of heat treating. Stainless steels. Corrosion. </a:t>
            </a:r>
          </a:p>
        </p:txBody>
      </p:sp>
    </p:spTree>
    <p:extLst>
      <p:ext uri="{BB962C8B-B14F-4D97-AF65-F5344CB8AC3E}">
        <p14:creationId xmlns:p14="http://schemas.microsoft.com/office/powerpoint/2010/main" val="1089568390"/>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2" presetClass="entr" presetSubtype="6"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1026"/>
                                        </p:tgtEl>
                                        <p:attrNameLst>
                                          <p:attrName>style.visibility</p:attrName>
                                        </p:attrNameLst>
                                      </p:cBhvr>
                                      <p:to>
                                        <p:strVal val="visible"/>
                                      </p:to>
                                    </p:set>
                                    <p:anim calcmode="lin" valueType="num">
                                      <p:cBhvr>
                                        <p:cTn id="20" dur="500" fill="hold"/>
                                        <p:tgtEl>
                                          <p:spTgt spid="1026"/>
                                        </p:tgtEl>
                                        <p:attrNameLst>
                                          <p:attrName>ppt_w</p:attrName>
                                        </p:attrNameLst>
                                      </p:cBhvr>
                                      <p:tavLst>
                                        <p:tav tm="0">
                                          <p:val>
                                            <p:fltVal val="0"/>
                                          </p:val>
                                        </p:tav>
                                        <p:tav tm="100000">
                                          <p:val>
                                            <p:strVal val="#ppt_w"/>
                                          </p:val>
                                        </p:tav>
                                      </p:tavLst>
                                    </p:anim>
                                    <p:anim calcmode="lin" valueType="num">
                                      <p:cBhvr>
                                        <p:cTn id="21" dur="500" fill="hold"/>
                                        <p:tgtEl>
                                          <p:spTgt spid="1026"/>
                                        </p:tgtEl>
                                        <p:attrNameLst>
                                          <p:attrName>ppt_h</p:attrName>
                                        </p:attrNameLst>
                                      </p:cBhvr>
                                      <p:tavLst>
                                        <p:tav tm="0">
                                          <p:val>
                                            <p:fltVal val="0"/>
                                          </p:val>
                                        </p:tav>
                                        <p:tav tm="100000">
                                          <p:val>
                                            <p:strVal val="#ppt_h"/>
                                          </p:val>
                                        </p:tav>
                                      </p:tavLst>
                                    </p:anim>
                                    <p:animEffect transition="in" filter="fade">
                                      <p:cBhvr>
                                        <p:cTn id="22" dur="500"/>
                                        <p:tgtEl>
                                          <p:spTgt spid="1026"/>
                                        </p:tgtEl>
                                      </p:cBhvr>
                                    </p:animEffect>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ppt_x"/>
                                          </p:val>
                                        </p:tav>
                                        <p:tav tm="100000">
                                          <p:val>
                                            <p:strVal val="#ppt_x"/>
                                          </p:val>
                                        </p:tav>
                                      </p:tavLst>
                                    </p:anim>
                                    <p:anim calcmode="lin" valueType="num">
                                      <p:cBhvr additive="base">
                                        <p:cTn id="2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gs>
            <a:gs pos="78000">
              <a:schemeClr val="accent6">
                <a:lumMod val="75000"/>
              </a:schemeClr>
            </a:gs>
            <a:gs pos="52000">
              <a:schemeClr val="bg2">
                <a:lumMod val="75000"/>
              </a:schemeClr>
            </a:gs>
            <a:gs pos="89000">
              <a:schemeClr val="bg2">
                <a:lumMod val="75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923" r="1"/>
          <a:stretch/>
        </p:blipFill>
        <p:spPr>
          <a:xfrm>
            <a:off x="4474923" y="232662"/>
            <a:ext cx="4126152" cy="240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869" t="768" r="22936" b="-1160"/>
          <a:stretch/>
        </p:blipFill>
        <p:spPr>
          <a:xfrm>
            <a:off x="4474923" y="2880614"/>
            <a:ext cx="4126152" cy="240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7015" t="-1200" b="-1122"/>
          <a:stretch/>
        </p:blipFill>
        <p:spPr>
          <a:xfrm rot="5400000">
            <a:off x="-141288" y="1620354"/>
            <a:ext cx="4535271" cy="29382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Rectangle 1"/>
          <p:cNvSpPr/>
          <p:nvPr/>
        </p:nvSpPr>
        <p:spPr>
          <a:xfrm>
            <a:off x="476343" y="175512"/>
            <a:ext cx="6838857" cy="707886"/>
          </a:xfrm>
          <a:prstGeom prst="rect">
            <a:avLst/>
          </a:prstGeom>
        </p:spPr>
        <p:txBody>
          <a:bodyPr wrap="square">
            <a:spAutoFit/>
            <a:scene3d>
              <a:camera prst="orthographicFront"/>
              <a:lightRig rig="sunrise" dir="t"/>
            </a:scene3d>
          </a:bodyPr>
          <a:lstStyle/>
          <a:p>
            <a:r>
              <a:rPr lang="en-US" sz="4000" b="1" dirty="0">
                <a:ln w="15875" cmpd="sng">
                  <a:solidFill>
                    <a:schemeClr val="bg2">
                      <a:lumMod val="75000"/>
                    </a:schemeClr>
                  </a:solidFill>
                  <a:bevel/>
                </a:ln>
                <a:solidFill>
                  <a:schemeClr val="accent6">
                    <a:lumMod val="75000"/>
                    <a:alpha val="99000"/>
                  </a:schemeClr>
                </a:solidFill>
                <a:effectLst>
                  <a:glow rad="63500">
                    <a:schemeClr val="bg1">
                      <a:lumMod val="50000"/>
                      <a:lumOff val="50000"/>
                      <a:alpha val="76000"/>
                    </a:schemeClr>
                  </a:glow>
                  <a:outerShdw sx="1000" sy="1000" algn="ctr" rotWithShape="0">
                    <a:schemeClr val="bg2">
                      <a:lumMod val="60000"/>
                      <a:lumOff val="40000"/>
                    </a:schemeClr>
                  </a:outerShdw>
                </a:effectLst>
                <a:latin typeface="Adobe Garamond Pro Bold" pitchFamily="18" charset="0"/>
              </a:rPr>
              <a:t>Networking Fundamentals I</a:t>
            </a:r>
            <a:endParaRPr lang="en-US" sz="4000" dirty="0">
              <a:ln w="15875" cmpd="sng">
                <a:solidFill>
                  <a:schemeClr val="bg2">
                    <a:lumMod val="75000"/>
                  </a:schemeClr>
                </a:solidFill>
                <a:bevel/>
              </a:ln>
              <a:solidFill>
                <a:schemeClr val="accent6">
                  <a:lumMod val="75000"/>
                  <a:alpha val="99000"/>
                </a:schemeClr>
              </a:solidFill>
              <a:effectLst>
                <a:glow rad="63500">
                  <a:schemeClr val="bg1">
                    <a:lumMod val="50000"/>
                    <a:lumOff val="50000"/>
                    <a:alpha val="76000"/>
                  </a:schemeClr>
                </a:glow>
                <a:outerShdw sx="1000" sy="1000" algn="ctr" rotWithShape="0">
                  <a:schemeClr val="bg2">
                    <a:lumMod val="60000"/>
                    <a:lumOff val="40000"/>
                  </a:schemeClr>
                </a:outerShdw>
              </a:effectLst>
              <a:latin typeface="Adobe Garamond Pro Bold" pitchFamily="18" charset="0"/>
            </a:endParaRPr>
          </a:p>
        </p:txBody>
      </p:sp>
      <p:sp>
        <p:nvSpPr>
          <p:cNvPr id="3" name="Rectangle 2"/>
          <p:cNvSpPr/>
          <p:nvPr/>
        </p:nvSpPr>
        <p:spPr>
          <a:xfrm>
            <a:off x="381000" y="3366091"/>
            <a:ext cx="8382000" cy="2185214"/>
          </a:xfrm>
          <a:prstGeom prst="rect">
            <a:avLst/>
          </a:prstGeom>
          <a:solidFill>
            <a:schemeClr val="bg2">
              <a:alpha val="59000"/>
            </a:schemeClr>
          </a:solidFill>
        </p:spPr>
        <p:txBody>
          <a:bodyPr wrap="square">
            <a:spAutoFit/>
          </a:bodyPr>
          <a:lstStyle/>
          <a:p>
            <a:r>
              <a:rPr lang="en-US" sz="4000" dirty="0" smtClean="0">
                <a:ln w="15875">
                  <a:solidFill>
                    <a:schemeClr val="bg2">
                      <a:lumMod val="50000"/>
                    </a:schemeClr>
                  </a:solidFill>
                </a:ln>
                <a:solidFill>
                  <a:schemeClr val="accent6">
                    <a:lumMod val="75000"/>
                  </a:schemeClr>
                </a:solidFill>
                <a:effectLst>
                  <a:glow rad="63500">
                    <a:schemeClr val="accent6">
                      <a:lumMod val="60000"/>
                      <a:lumOff val="40000"/>
                      <a:alpha val="80000"/>
                    </a:schemeClr>
                  </a:glow>
                </a:effectLst>
                <a:latin typeface="Adobe Caslon Pro Bold" pitchFamily="18" charset="0"/>
                <a:ea typeface="Adobe Fan Heiti Std B" pitchFamily="34" charset="-128"/>
              </a:rPr>
              <a:t>ET -704 </a:t>
            </a:r>
            <a:r>
              <a:rPr lang="en-US" sz="3200" i="1" dirty="0" smtClean="0">
                <a:ln w="15875" cap="flat" cmpd="thickThin">
                  <a:solidFill>
                    <a:schemeClr val="bg2"/>
                  </a:solidFill>
                  <a:prstDash val="solid"/>
                  <a:bevel/>
                </a:ln>
                <a:effectLst>
                  <a:glow rad="76200">
                    <a:schemeClr val="bg1">
                      <a:alpha val="88000"/>
                    </a:schemeClr>
                  </a:glow>
                  <a:outerShdw blurRad="38100" dist="38100" dir="2700000" algn="tl">
                    <a:srgbClr val="000000">
                      <a:alpha val="43137"/>
                    </a:srgbClr>
                  </a:outerShdw>
                </a:effectLst>
                <a:latin typeface="Adobe Caslon Pro Bold" pitchFamily="18" charset="0"/>
                <a:ea typeface="Adobe Fan Heiti Std B" pitchFamily="34" charset="-128"/>
              </a:rPr>
              <a:t>An </a:t>
            </a:r>
            <a:r>
              <a:rPr lang="en-US" sz="3200" i="1" dirty="0">
                <a:ln w="15875" cap="flat" cmpd="thickThin">
                  <a:solidFill>
                    <a:schemeClr val="bg2"/>
                  </a:solidFill>
                  <a:prstDash val="solid"/>
                  <a:bevel/>
                </a:ln>
                <a:effectLst>
                  <a:glow rad="76200">
                    <a:schemeClr val="bg1">
                      <a:alpha val="88000"/>
                    </a:schemeClr>
                  </a:glow>
                  <a:outerShdw blurRad="38100" dist="38100" dir="2700000" algn="tl">
                    <a:srgbClr val="000000">
                      <a:alpha val="43137"/>
                    </a:srgbClr>
                  </a:outerShdw>
                </a:effectLst>
                <a:latin typeface="Adobe Caslon Pro Bold" pitchFamily="18" charset="0"/>
                <a:ea typeface="Adobe Fan Heiti Std B" pitchFamily="34" charset="-128"/>
              </a:rPr>
              <a:t>introductory level course that provides students with the basic terminology and skills needed to design, build and maintain small to medium networks. </a:t>
            </a:r>
          </a:p>
        </p:txBody>
      </p:sp>
    </p:spTree>
    <p:extLst>
      <p:ext uri="{BB962C8B-B14F-4D97-AF65-F5344CB8AC3E}">
        <p14:creationId xmlns:p14="http://schemas.microsoft.com/office/powerpoint/2010/main" val="4112731548"/>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7"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52"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Scale>
                                      <p:cBhvr>
                                        <p:cTn id="23"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1000" decel="50000" fill="hold">
                                          <p:stCondLst>
                                            <p:cond delay="0"/>
                                          </p:stCondLst>
                                        </p:cTn>
                                        <p:tgtEl>
                                          <p:spTgt spid="6"/>
                                        </p:tgtEl>
                                        <p:attrNameLst>
                                          <p:attrName>ppt_x</p:attrName>
                                          <p:attrName>ppt_y</p:attrName>
                                        </p:attrNameLst>
                                      </p:cBhvr>
                                    </p:animMotion>
                                    <p:animEffect transition="in" filter="fade">
                                      <p:cBhvr>
                                        <p:cTn id="25" dur="1000"/>
                                        <p:tgtEl>
                                          <p:spTgt spid="6"/>
                                        </p:tgtEl>
                                      </p:cBhvr>
                                    </p:animEffect>
                                  </p:childTnLst>
                                </p:cTn>
                              </p:par>
                            </p:childTnLst>
                          </p:cTn>
                        </p:par>
                        <p:par>
                          <p:cTn id="26" fill="hold">
                            <p:stCondLst>
                              <p:cond delay="3000"/>
                            </p:stCondLst>
                            <p:childTnLst>
                              <p:par>
                                <p:cTn id="27" presetID="25" presetClass="entr" presetSubtype="0" fill="hold" grpId="0" nodeType="after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p:cTn id="29"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30"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31"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32" dur="1000" fill="hold"/>
                                        <p:tgtEl>
                                          <p:spTgt spid="3"/>
                                        </p:tgtEl>
                                        <p:attrNameLst>
                                          <p:attrName>ppt_h</p:attrName>
                                        </p:attrNameLst>
                                      </p:cBhvr>
                                      <p:tavLst>
                                        <p:tav tm="0">
                                          <p:val>
                                            <p:strVal val="#ppt_h"/>
                                          </p:val>
                                        </p:tav>
                                        <p:tav tm="100000">
                                          <p:val>
                                            <p:strVal val="#ppt_h"/>
                                          </p:val>
                                        </p:tav>
                                      </p:tavLst>
                                    </p:anim>
                                    <p:anim calcmode="lin" valueType="num">
                                      <p:cBhvr>
                                        <p:cTn id="33"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34"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35"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36" dur="1000" decel="50000">
                                          <p:stCondLst>
                                            <p:cond delay="0"/>
                                          </p:stCondLst>
                                        </p:cTn>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bg2">
                <a:lumMod val="40000"/>
                <a:lumOff val="60000"/>
              </a:schemeClr>
            </a:gs>
            <a:gs pos="65000">
              <a:schemeClr val="bg2">
                <a:lumMod val="60000"/>
                <a:lumOff val="40000"/>
              </a:schemeClr>
            </a:gs>
            <a:gs pos="45000">
              <a:schemeClr val="bg2">
                <a:lumMod val="75000"/>
              </a:schemeClr>
            </a:gs>
            <a:gs pos="38000">
              <a:schemeClr val="accent1">
                <a:lumMod val="75000"/>
              </a:schemeClr>
            </a:gs>
            <a:gs pos="88000">
              <a:schemeClr val="bg2">
                <a:lumMod val="60000"/>
                <a:lumOff val="4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6" name="Picture 5" descr="Welcome to Engineering Technology"/>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310" y="4135611"/>
            <a:ext cx="1462090" cy="1407939"/>
          </a:xfrm>
          <a:prstGeom prst="rect">
            <a:avLst/>
          </a:prstGeom>
          <a:noFill/>
          <a:ln>
            <a:noFill/>
          </a:ln>
        </p:spPr>
      </p:pic>
      <p:sp>
        <p:nvSpPr>
          <p:cNvPr id="2" name="Title 1"/>
          <p:cNvSpPr>
            <a:spLocks noGrp="1"/>
          </p:cNvSpPr>
          <p:nvPr>
            <p:ph type="title"/>
          </p:nvPr>
        </p:nvSpPr>
        <p:spPr>
          <a:xfrm>
            <a:off x="76200" y="114300"/>
            <a:ext cx="9067800" cy="1155699"/>
          </a:xfrm>
        </p:spPr>
        <p:txBody>
          <a:bodyPr>
            <a:noAutofit/>
          </a:bodyPr>
          <a:lstStyle/>
          <a:p>
            <a:pPr algn="ctr"/>
            <a:r>
              <a:rPr lang="en-US" sz="4000" spc="600" dirty="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rPr>
              <a:t>engineering Technology department </a:t>
            </a:r>
            <a:r>
              <a:rPr lang="en-US" sz="4000" spc="600" dirty="0" smtClean="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rPr>
              <a:t>Programs</a:t>
            </a:r>
            <a:endParaRPr lang="en-US" sz="4000" spc="600" dirty="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742850">
            <a:off x="7111393" y="4036342"/>
            <a:ext cx="1930698" cy="1606477"/>
          </a:xfrm>
          <a:prstGeom prst="rect">
            <a:avLst/>
          </a:prstGeom>
        </p:spPr>
      </p:pic>
      <p:sp>
        <p:nvSpPr>
          <p:cNvPr id="4" name="Text Placeholder 3"/>
          <p:cNvSpPr>
            <a:spLocks noGrp="1"/>
          </p:cNvSpPr>
          <p:nvPr>
            <p:ph type="body" sz="half" idx="2"/>
          </p:nvPr>
        </p:nvSpPr>
        <p:spPr>
          <a:xfrm>
            <a:off x="1443035" y="1409700"/>
            <a:ext cx="6347371" cy="3810000"/>
          </a:xfrm>
          <a:noFill/>
          <a:ln>
            <a:noFill/>
          </a:ln>
          <a:effectLst>
            <a:innerShdw blurRad="63500" dist="50800" dir="18900000">
              <a:prstClr val="black">
                <a:alpha val="50000"/>
              </a:prstClr>
            </a:innerShdw>
          </a:effectLst>
        </p:spPr>
        <p:txBody>
          <a:bodyPr>
            <a:normAutofit/>
          </a:bodyPr>
          <a:lstStyle/>
          <a:p>
            <a:pPr algn="ctr">
              <a:lnSpc>
                <a:spcPct val="115000"/>
              </a:lnSpc>
              <a:spcBef>
                <a:spcPts val="0"/>
              </a:spcBef>
              <a:spcAft>
                <a:spcPts val="929"/>
              </a:spcAft>
            </a:pPr>
            <a:r>
              <a:rPr lang="en-US" sz="2000" b="1" dirty="0" smtClean="0">
                <a:ln>
                  <a:solidFill>
                    <a:schemeClr val="tx1"/>
                  </a:solidFill>
                </a:ln>
                <a:solidFill>
                  <a:srgbClr val="EE0000"/>
                </a:solidFill>
                <a:latin typeface="Franklin Gothic Demi" pitchFamily="34" charset="0"/>
                <a:ea typeface="Calibri"/>
                <a:cs typeface="Times New Roman"/>
              </a:rPr>
              <a:t>A.A.S Computerized Architectural and Industrial Design</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Computer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Electronic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Mechanical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Internet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Telecommunications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Verizon Next Step</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A.S. Engineering Science</a:t>
            </a:r>
          </a:p>
          <a:p>
            <a:endParaRPr lang="en-US" dirty="0" smtClean="0">
              <a:solidFill>
                <a:srgbClr val="C00000"/>
              </a:solidFill>
            </a:endParaRPr>
          </a:p>
          <a:p>
            <a:endParaRPr lang="en-US" dirty="0">
              <a:solidFill>
                <a:srgbClr val="C00000"/>
              </a:solidFill>
            </a:endParaRPr>
          </a:p>
          <a:p>
            <a:endParaRPr lang="en-US" dirty="0" smtClean="0">
              <a:solidFill>
                <a:srgbClr val="C00000"/>
              </a:solidFill>
            </a:endParaRPr>
          </a:p>
          <a:p>
            <a:endParaRPr lang="en-US" dirty="0">
              <a:solidFill>
                <a:srgbClr val="C00000"/>
              </a:solidFill>
            </a:endParaRPr>
          </a:p>
        </p:txBody>
      </p:sp>
    </p:spTree>
    <p:extLst>
      <p:ext uri="{BB962C8B-B14F-4D97-AF65-F5344CB8AC3E}">
        <p14:creationId xmlns:p14="http://schemas.microsoft.com/office/powerpoint/2010/main" val="3726243140"/>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50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 presetClass="entr" presetSubtype="4" fill="hold" grpId="0" nodeType="afterEffect">
                                  <p:stCondLst>
                                    <p:cond delay="500"/>
                                  </p:stCondLst>
                                  <p:childTnLst>
                                    <p:set>
                                      <p:cBhvr>
                                        <p:cTn id="11" dur="1" fill="hold">
                                          <p:stCondLst>
                                            <p:cond delay="0"/>
                                          </p:stCondLst>
                                        </p:cTn>
                                        <p:tgtEl>
                                          <p:spTgt spid="4">
                                            <p:txEl>
                                              <p:pRg st="1" end="1"/>
                                            </p:txEl>
                                          </p:spTgt>
                                        </p:tgtEl>
                                        <p:attrNameLst>
                                          <p:attrName>style.visibility</p:attrName>
                                        </p:attrNameLst>
                                      </p:cBhvr>
                                      <p:to>
                                        <p:strVal val="visible"/>
                                      </p:to>
                                    </p:set>
                                    <p:anim calcmode="lin" valueType="num">
                                      <p:cBhvr additive="base">
                                        <p:cTn id="12" dur="1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3" dur="1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4000"/>
                            </p:stCondLst>
                            <p:childTnLst>
                              <p:par>
                                <p:cTn id="15" presetID="2" presetClass="entr" presetSubtype="4" fill="hold" grpId="0" nodeType="afterEffect">
                                  <p:stCondLst>
                                    <p:cond delay="50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1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1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6000"/>
                            </p:stCondLst>
                            <p:childTnLst>
                              <p:par>
                                <p:cTn id="20" presetID="2" presetClass="entr" presetSubtype="4" fill="hold" grpId="0" nodeType="afterEffect">
                                  <p:stCondLst>
                                    <p:cond delay="500"/>
                                  </p:stCondLst>
                                  <p:childTnLst>
                                    <p:set>
                                      <p:cBhvr>
                                        <p:cTn id="21" dur="1" fill="hold">
                                          <p:stCondLst>
                                            <p:cond delay="0"/>
                                          </p:stCondLst>
                                        </p:cTn>
                                        <p:tgtEl>
                                          <p:spTgt spid="4">
                                            <p:txEl>
                                              <p:pRg st="3" end="3"/>
                                            </p:txEl>
                                          </p:spTgt>
                                        </p:tgtEl>
                                        <p:attrNameLst>
                                          <p:attrName>style.visibility</p:attrName>
                                        </p:attrNameLst>
                                      </p:cBhvr>
                                      <p:to>
                                        <p:strVal val="visible"/>
                                      </p:to>
                                    </p:set>
                                    <p:anim calcmode="lin" valueType="num">
                                      <p:cBhvr additive="base">
                                        <p:cTn id="22" dur="1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3" dur="1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8000"/>
                            </p:stCondLst>
                            <p:childTnLst>
                              <p:par>
                                <p:cTn id="25" presetID="2" presetClass="entr" presetSubtype="4" fill="hold" grpId="0" nodeType="afterEffect">
                                  <p:stCondLst>
                                    <p:cond delay="500"/>
                                  </p:stCondLst>
                                  <p:childTnLst>
                                    <p:set>
                                      <p:cBhvr>
                                        <p:cTn id="26" dur="1" fill="hold">
                                          <p:stCondLst>
                                            <p:cond delay="0"/>
                                          </p:stCondLst>
                                        </p:cTn>
                                        <p:tgtEl>
                                          <p:spTgt spid="4">
                                            <p:txEl>
                                              <p:pRg st="4" end="4"/>
                                            </p:txEl>
                                          </p:spTgt>
                                        </p:tgtEl>
                                        <p:attrNameLst>
                                          <p:attrName>style.visibility</p:attrName>
                                        </p:attrNameLst>
                                      </p:cBhvr>
                                      <p:to>
                                        <p:strVal val="visible"/>
                                      </p:to>
                                    </p:set>
                                    <p:anim calcmode="lin" valueType="num">
                                      <p:cBhvr additive="base">
                                        <p:cTn id="27" dur="1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8" dur="1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10000"/>
                            </p:stCondLst>
                            <p:childTnLst>
                              <p:par>
                                <p:cTn id="30" presetID="2" presetClass="entr" presetSubtype="4" fill="hold" grpId="0" nodeType="afterEffect">
                                  <p:stCondLst>
                                    <p:cond delay="500"/>
                                  </p:stCondLst>
                                  <p:childTnLst>
                                    <p:set>
                                      <p:cBhvr>
                                        <p:cTn id="31" dur="1" fill="hold">
                                          <p:stCondLst>
                                            <p:cond delay="0"/>
                                          </p:stCondLst>
                                        </p:cTn>
                                        <p:tgtEl>
                                          <p:spTgt spid="4">
                                            <p:txEl>
                                              <p:pRg st="5" end="5"/>
                                            </p:txEl>
                                          </p:spTgt>
                                        </p:tgtEl>
                                        <p:attrNameLst>
                                          <p:attrName>style.visibility</p:attrName>
                                        </p:attrNameLst>
                                      </p:cBhvr>
                                      <p:to>
                                        <p:strVal val="visible"/>
                                      </p:to>
                                    </p:set>
                                    <p:anim calcmode="lin" valueType="num">
                                      <p:cBhvr additive="base">
                                        <p:cTn id="32" dur="1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3" dur="1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par>
                          <p:cTn id="34" fill="hold">
                            <p:stCondLst>
                              <p:cond delay="12000"/>
                            </p:stCondLst>
                            <p:childTnLst>
                              <p:par>
                                <p:cTn id="35" presetID="2" presetClass="entr" presetSubtype="4" fill="hold" grpId="0" nodeType="afterEffect">
                                  <p:stCondLst>
                                    <p:cond delay="500"/>
                                  </p:stCondLst>
                                  <p:childTnLst>
                                    <p:set>
                                      <p:cBhvr>
                                        <p:cTn id="36" dur="1" fill="hold">
                                          <p:stCondLst>
                                            <p:cond delay="0"/>
                                          </p:stCondLst>
                                        </p:cTn>
                                        <p:tgtEl>
                                          <p:spTgt spid="4">
                                            <p:txEl>
                                              <p:pRg st="6" end="6"/>
                                            </p:txEl>
                                          </p:spTgt>
                                        </p:tgtEl>
                                        <p:attrNameLst>
                                          <p:attrName>style.visibility</p:attrName>
                                        </p:attrNameLst>
                                      </p:cBhvr>
                                      <p:to>
                                        <p:strVal val="visible"/>
                                      </p:to>
                                    </p:set>
                                    <p:anim calcmode="lin" valueType="num">
                                      <p:cBhvr additive="base">
                                        <p:cTn id="37" dur="1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8" dur="1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par>
                          <p:cTn id="39" fill="hold">
                            <p:stCondLst>
                              <p:cond delay="14000"/>
                            </p:stCondLst>
                            <p:childTnLst>
                              <p:par>
                                <p:cTn id="40" presetID="2" presetClass="entr" presetSubtype="4" fill="hold" grpId="0" nodeType="afterEffect">
                                  <p:stCondLst>
                                    <p:cond delay="500"/>
                                  </p:stCondLst>
                                  <p:childTnLst>
                                    <p:set>
                                      <p:cBhvr>
                                        <p:cTn id="41" dur="1" fill="hold">
                                          <p:stCondLst>
                                            <p:cond delay="0"/>
                                          </p:stCondLst>
                                        </p:cTn>
                                        <p:tgtEl>
                                          <p:spTgt spid="4">
                                            <p:txEl>
                                              <p:pRg st="7" end="7"/>
                                            </p:txEl>
                                          </p:spTgt>
                                        </p:tgtEl>
                                        <p:attrNameLst>
                                          <p:attrName>style.visibility</p:attrName>
                                        </p:attrNameLst>
                                      </p:cBhvr>
                                      <p:to>
                                        <p:strVal val="visible"/>
                                      </p:to>
                                    </p:set>
                                    <p:anim calcmode="lin" valueType="num">
                                      <p:cBhvr additive="base">
                                        <p:cTn id="42" dur="1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3" dur="1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13000">
              <a:srgbClr val="722A28"/>
            </a:gs>
            <a:gs pos="89000">
              <a:schemeClr val="bg2">
                <a:lumMod val="60000"/>
                <a:lumOff val="40000"/>
              </a:schemeClr>
            </a:gs>
            <a:gs pos="72000">
              <a:schemeClr val="accent2">
                <a:lumMod val="75000"/>
              </a:schemeClr>
            </a:gs>
            <a:gs pos="46000">
              <a:schemeClr val="bg2">
                <a:tint val="45000"/>
                <a:shade val="99000"/>
                <a:satMod val="350000"/>
              </a:schemeClr>
            </a:gs>
            <a:gs pos="100000">
              <a:schemeClr val="accent5">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825" y="1104900"/>
            <a:ext cx="3657600" cy="317133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backgroundMark x1="49624" y1="3158" x2="49624" y2="3158"/>
                      </a14:backgroundRemoval>
                    </a14:imgEffect>
                  </a14:imgLayer>
                </a14:imgProps>
              </a:ext>
              <a:ext uri="{28A0092B-C50C-407E-A947-70E740481C1C}">
                <a14:useLocalDpi xmlns:a14="http://schemas.microsoft.com/office/drawing/2010/main" val="0"/>
              </a:ext>
            </a:extLst>
          </a:blip>
          <a:stretch>
            <a:fillRect/>
          </a:stretch>
        </p:blipFill>
        <p:spPr>
          <a:xfrm rot="19388405">
            <a:off x="7148654" y="292092"/>
            <a:ext cx="1876425" cy="1340304"/>
          </a:xfrm>
          <a:prstGeom prst="rect">
            <a:avLst/>
          </a:prstGeom>
          <a:effectLst>
            <a:glow rad="25400">
              <a:schemeClr val="bg2">
                <a:lumMod val="20000"/>
                <a:lumOff val="80000"/>
                <a:alpha val="60000"/>
              </a:schemeClr>
            </a:glow>
            <a:softEdge rad="25400"/>
          </a:effectLst>
        </p:spPr>
      </p:pic>
      <p:pic>
        <p:nvPicPr>
          <p:cNvPr id="8" name="Picture 7"/>
          <p:cNvPicPr>
            <a:picLocks noChangeAspect="1"/>
          </p:cNvPicPr>
          <p:nvPr/>
        </p:nvPicPr>
        <p:blipFill>
          <a:blip r:embed="rId5">
            <a:extLst>
              <a:ext uri="{BEBA8EAE-BF5A-486C-A8C5-ECC9F3942E4B}">
                <a14:imgProps xmlns:a14="http://schemas.microsoft.com/office/drawing/2010/main">
                  <a14:imgLayer r:embed="rId6">
                    <a14:imgEffect>
                      <a14:backgroundRemoval t="9794" b="89691" l="772" r="89961">
                        <a14:backgroundMark x1="26641" y1="69072" x2="26641" y2="69072"/>
                      </a14:backgroundRemoval>
                    </a14:imgEffect>
                  </a14:imgLayer>
                </a14:imgProps>
              </a:ext>
              <a:ext uri="{28A0092B-C50C-407E-A947-70E740481C1C}">
                <a14:useLocalDpi xmlns:a14="http://schemas.microsoft.com/office/drawing/2010/main" val="0"/>
              </a:ext>
            </a:extLst>
          </a:blip>
          <a:stretch>
            <a:fillRect/>
          </a:stretch>
        </p:blipFill>
        <p:spPr>
          <a:xfrm rot="1283095">
            <a:off x="7347766" y="2769322"/>
            <a:ext cx="2461221" cy="2315168"/>
          </a:xfrm>
          <a:prstGeom prst="rect">
            <a:avLst/>
          </a:prstGeom>
          <a:effectLst>
            <a:glow>
              <a:schemeClr val="bg1"/>
            </a:glow>
            <a:outerShdw blurRad="50800" dist="38100" dir="7200000" sx="104000" sy="104000" algn="ctr" rotWithShape="0">
              <a:schemeClr val="bg1">
                <a:lumMod val="85000"/>
                <a:lumOff val="15000"/>
                <a:alpha val="90000"/>
              </a:schemeClr>
            </a:outerShdw>
          </a:effectLst>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831221">
            <a:off x="4393260" y="1388171"/>
            <a:ext cx="3244438" cy="29907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Rectangle 4"/>
          <p:cNvSpPr/>
          <p:nvPr/>
        </p:nvSpPr>
        <p:spPr>
          <a:xfrm>
            <a:off x="228600" y="190500"/>
            <a:ext cx="7260001" cy="523220"/>
          </a:xfrm>
          <a:prstGeom prst="rect">
            <a:avLst/>
          </a:prstGeom>
        </p:spPr>
        <p:txBody>
          <a:bodyPr wrap="none">
            <a:spAutoFit/>
          </a:bodyPr>
          <a:lstStyle/>
          <a:p>
            <a:r>
              <a:rPr lang="en-US" sz="2800" b="1" dirty="0">
                <a:ln>
                  <a:solidFill>
                    <a:schemeClr val="bg2">
                      <a:lumMod val="75000"/>
                    </a:schemeClr>
                  </a:solidFill>
                </a:ln>
                <a:solidFill>
                  <a:srgbClr val="3FDDDD"/>
                </a:solidFill>
                <a:effectLst>
                  <a:glow rad="63500">
                    <a:schemeClr val="tx1"/>
                  </a:glow>
                  <a:outerShdw blurRad="50800" dist="50800" dir="5400000" algn="ctr" rotWithShape="0">
                    <a:schemeClr val="bg1"/>
                  </a:outerShdw>
                </a:effectLst>
                <a:latin typeface="Broadway" pitchFamily="82" charset="0"/>
              </a:rPr>
              <a:t>Architectural Design Fundamentals </a:t>
            </a:r>
          </a:p>
        </p:txBody>
      </p:sp>
      <p:sp>
        <p:nvSpPr>
          <p:cNvPr id="6" name="Rectangle 5"/>
          <p:cNvSpPr/>
          <p:nvPr/>
        </p:nvSpPr>
        <p:spPr>
          <a:xfrm>
            <a:off x="242983" y="3467100"/>
            <a:ext cx="8410771" cy="2123658"/>
          </a:xfrm>
          <a:prstGeom prst="rect">
            <a:avLst/>
          </a:prstGeom>
          <a:solidFill>
            <a:schemeClr val="bg2">
              <a:alpha val="65000"/>
            </a:schemeClr>
          </a:solidFill>
          <a:effectLst>
            <a:glow rad="228600">
              <a:schemeClr val="accent1">
                <a:satMod val="175000"/>
                <a:alpha val="40000"/>
              </a:schemeClr>
            </a:glow>
            <a:outerShdw blurRad="50800" dist="38100" dir="2700000" algn="tl" rotWithShape="0">
              <a:prstClr val="black">
                <a:alpha val="40000"/>
              </a:prstClr>
            </a:outerShdw>
            <a:softEdge rad="127000"/>
          </a:effectLst>
        </p:spPr>
        <p:txBody>
          <a:bodyPr wrap="square">
            <a:spAutoFit/>
          </a:bodyPr>
          <a:lstStyle/>
          <a:p>
            <a:r>
              <a:rPr lang="en-US" sz="3600" dirty="0" smtClean="0">
                <a:ln>
                  <a:solidFill>
                    <a:schemeClr val="bg2">
                      <a:lumMod val="75000"/>
                    </a:schemeClr>
                  </a:solidFill>
                </a:ln>
                <a:solidFill>
                  <a:srgbClr val="00B0F0"/>
                </a:solidFill>
                <a:effectLst>
                  <a:glow rad="127000">
                    <a:schemeClr val="accent5">
                      <a:lumMod val="60000"/>
                      <a:lumOff val="40000"/>
                    </a:schemeClr>
                  </a:glow>
                  <a:outerShdw blurRad="50800" dist="50800" dir="5400000" algn="ctr" rotWithShape="0">
                    <a:schemeClr val="bg1">
                      <a:lumMod val="95000"/>
                      <a:lumOff val="5000"/>
                    </a:schemeClr>
                  </a:outerShdw>
                </a:effectLst>
                <a:latin typeface="Britannic Bold" pitchFamily="34" charset="0"/>
              </a:rPr>
              <a:t>MT-481</a:t>
            </a:r>
            <a:r>
              <a:rPr lang="en-US" sz="2400" dirty="0" smtClean="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 Introduction </a:t>
            </a:r>
            <a:r>
              <a:rPr lang="en-US" sz="2400" dirty="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to architectural drawing presentation; plan, elevation, section, detail, perspective, and model-making. Development of preliminary working drawings. </a:t>
            </a:r>
            <a:r>
              <a:rPr lang="en-US" sz="2400" dirty="0" smtClean="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Understanding </a:t>
            </a:r>
            <a:r>
              <a:rPr lang="en-US" sz="2400" dirty="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of basic architectural design concepts. </a:t>
            </a:r>
          </a:p>
        </p:txBody>
      </p:sp>
    </p:spTree>
    <p:extLst>
      <p:ext uri="{BB962C8B-B14F-4D97-AF65-F5344CB8AC3E}">
        <p14:creationId xmlns:p14="http://schemas.microsoft.com/office/powerpoint/2010/main" val="3202000808"/>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anim calcmode="lin" valueType="num">
                                      <p:cBhvr>
                                        <p:cTn id="13" dur="2000" fill="hold"/>
                                        <p:tgtEl>
                                          <p:spTgt spid="3"/>
                                        </p:tgtEl>
                                        <p:attrNameLst>
                                          <p:attrName>ppt_w</p:attrName>
                                        </p:attrNameLst>
                                      </p:cBhvr>
                                      <p:tavLst>
                                        <p:tav tm="0" fmla="#ppt_w*sin(2.5*pi*$)">
                                          <p:val>
                                            <p:fltVal val="0"/>
                                          </p:val>
                                        </p:tav>
                                        <p:tav tm="100000">
                                          <p:val>
                                            <p:fltVal val="1"/>
                                          </p:val>
                                        </p:tav>
                                      </p:tavLst>
                                    </p:anim>
                                    <p:anim calcmode="lin" valueType="num">
                                      <p:cBhvr>
                                        <p:cTn id="14" dur="2000" fill="hold"/>
                                        <p:tgtEl>
                                          <p:spTgt spid="3"/>
                                        </p:tgtEl>
                                        <p:attrNameLst>
                                          <p:attrName>ppt_h</p:attrName>
                                        </p:attrNameLst>
                                      </p:cBhvr>
                                      <p:tavLst>
                                        <p:tav tm="0">
                                          <p:val>
                                            <p:strVal val="#ppt_h"/>
                                          </p:val>
                                        </p:tav>
                                        <p:tav tm="100000">
                                          <p:val>
                                            <p:strVal val="#ppt_h"/>
                                          </p:val>
                                        </p:tav>
                                      </p:tavLst>
                                    </p:anim>
                                  </p:childTnLst>
                                </p:cTn>
                              </p:par>
                            </p:childTnLst>
                          </p:cTn>
                        </p:par>
                        <p:par>
                          <p:cTn id="15" fill="hold">
                            <p:stCondLst>
                              <p:cond delay="2000"/>
                            </p:stCondLst>
                            <p:childTnLst>
                              <p:par>
                                <p:cTn id="16" presetID="53" presetClass="entr" presetSubtype="16"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par>
                                <p:cTn id="21" presetID="3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1000" fill="hold"/>
                                        <p:tgtEl>
                                          <p:spTgt spid="6"/>
                                        </p:tgtEl>
                                        <p:attrNameLst>
                                          <p:attrName>ppt_w</p:attrName>
                                        </p:attrNameLst>
                                      </p:cBhvr>
                                      <p:tavLst>
                                        <p:tav tm="0">
                                          <p:val>
                                            <p:fltVal val="0"/>
                                          </p:val>
                                        </p:tav>
                                        <p:tav tm="100000">
                                          <p:val>
                                            <p:strVal val="#ppt_w"/>
                                          </p:val>
                                        </p:tav>
                                      </p:tavLst>
                                    </p:anim>
                                    <p:anim calcmode="lin" valueType="num">
                                      <p:cBhvr>
                                        <p:cTn id="24" dur="1000" fill="hold"/>
                                        <p:tgtEl>
                                          <p:spTgt spid="6"/>
                                        </p:tgtEl>
                                        <p:attrNameLst>
                                          <p:attrName>ppt_h</p:attrName>
                                        </p:attrNameLst>
                                      </p:cBhvr>
                                      <p:tavLst>
                                        <p:tav tm="0">
                                          <p:val>
                                            <p:fltVal val="0"/>
                                          </p:val>
                                        </p:tav>
                                        <p:tav tm="100000">
                                          <p:val>
                                            <p:strVal val="#ppt_h"/>
                                          </p:val>
                                        </p:tav>
                                      </p:tavLst>
                                    </p:anim>
                                    <p:anim calcmode="lin" valueType="num">
                                      <p:cBhvr>
                                        <p:cTn id="25" dur="1000" fill="hold"/>
                                        <p:tgtEl>
                                          <p:spTgt spid="6"/>
                                        </p:tgtEl>
                                        <p:attrNameLst>
                                          <p:attrName>style.rotation</p:attrName>
                                        </p:attrNameLst>
                                      </p:cBhvr>
                                      <p:tavLst>
                                        <p:tav tm="0">
                                          <p:val>
                                            <p:fltVal val="90"/>
                                          </p:val>
                                        </p:tav>
                                        <p:tav tm="100000">
                                          <p:val>
                                            <p:fltVal val="0"/>
                                          </p:val>
                                        </p:tav>
                                      </p:tavLst>
                                    </p:anim>
                                    <p:animEffect transition="in" filter="fade">
                                      <p:cBhvr>
                                        <p:cTn id="2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6">
                <a:lumMod val="75000"/>
              </a:schemeClr>
            </a:gs>
            <a:gs pos="81000">
              <a:schemeClr val="accent6">
                <a:lumMod val="50000"/>
              </a:schemeClr>
            </a:gs>
            <a:gs pos="60000">
              <a:srgbClr val="FFFF00"/>
            </a:gs>
            <a:gs pos="40000">
              <a:schemeClr val="accent6">
                <a:lumMod val="50000"/>
              </a:schemeClr>
            </a:gs>
            <a:gs pos="32000">
              <a:srgbClr val="FFFF00"/>
            </a:gs>
            <a:gs pos="96000">
              <a:srgbClr val="FFC0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33000"/>
                    </a14:imgEffect>
                  </a14:imgLayer>
                </a14:imgProps>
              </a:ext>
              <a:ext uri="{28A0092B-C50C-407E-A947-70E740481C1C}">
                <a14:useLocalDpi xmlns:a14="http://schemas.microsoft.com/office/drawing/2010/main" val="0"/>
              </a:ext>
            </a:extLst>
          </a:blip>
          <a:srcRect t="7788" b="11003"/>
          <a:stretch/>
        </p:blipFill>
        <p:spPr>
          <a:xfrm>
            <a:off x="911652" y="1028697"/>
            <a:ext cx="7350359" cy="4476813"/>
          </a:xfrm>
          <a:prstGeom prst="rect">
            <a:avLst/>
          </a:prstGeom>
          <a:ln>
            <a:noFill/>
          </a:ln>
          <a:effectLst>
            <a:softEdge rad="112500"/>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3816" y="4381500"/>
            <a:ext cx="1197784" cy="1197784"/>
          </a:xfrm>
          <a:prstGeom prst="rect">
            <a:avLst/>
          </a:prstGeom>
        </p:spPr>
      </p:pic>
      <p:sp>
        <p:nvSpPr>
          <p:cNvPr id="4" name="Rectangle 3"/>
          <p:cNvSpPr/>
          <p:nvPr/>
        </p:nvSpPr>
        <p:spPr>
          <a:xfrm>
            <a:off x="246019" y="250344"/>
            <a:ext cx="8624477" cy="923330"/>
          </a:xfrm>
          <a:prstGeom prst="rect">
            <a:avLst/>
          </a:prstGeom>
        </p:spPr>
        <p:txBody>
          <a:bodyPr wrap="none">
            <a:spAutoFit/>
          </a:bodyPr>
          <a:lstStyle/>
          <a:p>
            <a:pPr algn="ctr"/>
            <a:r>
              <a:rPr lang="en-US" sz="5400" b="1" dirty="0">
                <a:ln>
                  <a:solidFill>
                    <a:schemeClr val="bg1">
                      <a:lumMod val="95000"/>
                      <a:lumOff val="5000"/>
                    </a:schemeClr>
                  </a:solidFill>
                </a:ln>
                <a:solidFill>
                  <a:srgbClr val="FFFF00"/>
                </a:solidFill>
                <a:effectLst>
                  <a:glow rad="63500">
                    <a:schemeClr val="accent6">
                      <a:lumMod val="75000"/>
                      <a:alpha val="67000"/>
                    </a:schemeClr>
                  </a:glow>
                </a:effectLst>
                <a:latin typeface="Imprint MT Shadow" pitchFamily="82" charset="0"/>
                <a:ea typeface="Adobe Gothic Std B" pitchFamily="34" charset="-128"/>
              </a:rPr>
              <a:t>Tau Alpha Pi Honor Society</a:t>
            </a:r>
          </a:p>
        </p:txBody>
      </p:sp>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backgroundMark x1="12795" y1="4068" x2="12795" y2="4068"/>
                        <a14:backgroundMark x1="16162" y1="5085" x2="16162" y2="5085"/>
                        <a14:backgroundMark x1="6061" y1="13559" x2="6061" y2="13559"/>
                        <a14:backgroundMark x1="91582" y1="6780" x2="91582" y2="6780"/>
                        <a14:backgroundMark x1="94276" y1="20339" x2="94276" y2="20339"/>
                        <a14:backgroundMark x1="85522" y1="8814" x2="85522" y2="8814"/>
                        <a14:backgroundMark x1="92929" y1="17627" x2="92929" y2="17627"/>
                        <a14:backgroundMark x1="94276" y1="92881" x2="94276" y2="92881"/>
                        <a14:backgroundMark x1="97306" y1="83051" x2="97306" y2="83051"/>
                        <a14:backgroundMark x1="81145" y1="56949" x2="81145" y2="56949"/>
                        <a14:backgroundMark x1="72727" y1="29153" x2="72391" y2="28136"/>
                        <a14:backgroundMark x1="77778" y1="23051" x2="77778" y2="23051"/>
                        <a14:backgroundMark x1="81818" y1="41695" x2="81818" y2="41695"/>
                        <a14:backgroundMark x1="72727" y1="53559" x2="72727" y2="49831"/>
                        <a14:backgroundMark x1="32323" y1="21017" x2="32323" y2="21017"/>
                        <a14:backgroundMark x1="15152" y1="37966" x2="15152" y2="37966"/>
                        <a14:backgroundMark x1="20539" y1="62712" x2="21212" y2="66441"/>
                        <a14:backgroundMark x1="34343" y1="85424" x2="34343" y2="85424"/>
                        <a14:backgroundMark x1="30303" y1="50508" x2="30303" y2="49492"/>
                        <a14:backgroundMark x1="28283" y1="34237" x2="27273" y2="33898"/>
                        <a14:backgroundMark x1="13131" y1="94576" x2="13131" y2="94576"/>
                        <a14:backgroundMark x1="5724" y1="81017" x2="5724" y2="81017"/>
                        <a14:backgroundMark x1="4377" y1="92542" x2="4377" y2="92542"/>
                        <a14:backgroundMark x1="8418" y1="83729" x2="8418" y2="83729"/>
                        <a14:backgroundMark x1="19865" y1="93898" x2="19865" y2="93898"/>
                        <a14:backgroundMark x1="83502" y1="96610" x2="83502" y2="96610"/>
                      </a14:backgroundRemoval>
                    </a14:imgEffect>
                  </a14:imgLayer>
                </a14:imgProps>
              </a:ext>
              <a:ext uri="{28A0092B-C50C-407E-A947-70E740481C1C}">
                <a14:useLocalDpi xmlns:a14="http://schemas.microsoft.com/office/drawing/2010/main" val="0"/>
              </a:ext>
            </a:extLst>
          </a:blip>
          <a:stretch>
            <a:fillRect/>
          </a:stretch>
        </p:blipFill>
        <p:spPr>
          <a:xfrm rot="20340000" flipH="1">
            <a:off x="210290" y="3983654"/>
            <a:ext cx="1584198" cy="1573530"/>
          </a:xfrm>
          <a:prstGeom prst="rect">
            <a:avLst/>
          </a:prstGeom>
          <a:scene3d>
            <a:camera prst="orthographicFront">
              <a:rot lat="1200000" lon="1800000" rev="1200000"/>
            </a:camera>
            <a:lightRig rig="threePt" dir="t"/>
          </a:scene3d>
        </p:spPr>
      </p:pic>
    </p:spTree>
    <p:extLst>
      <p:ext uri="{BB962C8B-B14F-4D97-AF65-F5344CB8AC3E}">
        <p14:creationId xmlns:p14="http://schemas.microsoft.com/office/powerpoint/2010/main" val="1403400902"/>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par>
                          <p:cTn id="8" fill="hold">
                            <p:stCondLst>
                              <p:cond delay="2000"/>
                            </p:stCondLst>
                            <p:childTnLst>
                              <p:par>
                                <p:cTn id="9" presetID="15"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fltVal val="0"/>
                                          </p:val>
                                        </p:tav>
                                        <p:tav tm="100000">
                                          <p:val>
                                            <p:strVal val="#ppt_w"/>
                                          </p:val>
                                        </p:tav>
                                      </p:tavLst>
                                    </p:anim>
                                    <p:anim calcmode="lin" valueType="num">
                                      <p:cBhvr>
                                        <p:cTn id="12" dur="1000" fill="hold"/>
                                        <p:tgtEl>
                                          <p:spTgt spid="2"/>
                                        </p:tgtEl>
                                        <p:attrNameLst>
                                          <p:attrName>ppt_h</p:attrName>
                                        </p:attrNameLst>
                                      </p:cBhvr>
                                      <p:tavLst>
                                        <p:tav tm="0">
                                          <p:val>
                                            <p:fltVal val="0"/>
                                          </p:val>
                                        </p:tav>
                                        <p:tav tm="100000">
                                          <p:val>
                                            <p:strVal val="#ppt_h"/>
                                          </p:val>
                                        </p:tav>
                                      </p:tavLst>
                                    </p:anim>
                                    <p:anim calcmode="lin" valueType="num">
                                      <p:cBhvr>
                                        <p:cTn id="13"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par>
                          <p:cTn id="15" fill="hold">
                            <p:stCondLst>
                              <p:cond delay="3000"/>
                            </p:stCondLst>
                            <p:childTnLst>
                              <p:par>
                                <p:cTn id="16" presetID="8" presetClass="emph" presetSubtype="0" fill="hold" nodeType="afterEffect">
                                  <p:stCondLst>
                                    <p:cond delay="0"/>
                                  </p:stCondLst>
                                  <p:childTnLst>
                                    <p:animRot by="21600000">
                                      <p:cBhvr>
                                        <p:cTn id="17" dur="2000" fill="hold"/>
                                        <p:tgtEl>
                                          <p:spTgt spid="7"/>
                                        </p:tgtEl>
                                        <p:attrNameLst>
                                          <p:attrName>r</p:attrName>
                                        </p:attrNameLst>
                                      </p:cBhvr>
                                    </p:animRot>
                                  </p:childTnLst>
                                </p:cTn>
                              </p:par>
                            </p:childTnLst>
                          </p:cTn>
                        </p:par>
                        <p:par>
                          <p:cTn id="18" fill="hold">
                            <p:stCondLst>
                              <p:cond delay="5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chemeClr val="accent2">
                <a:lumMod val="75000"/>
              </a:schemeClr>
            </a:gs>
            <a:gs pos="39000">
              <a:schemeClr val="bg1">
                <a:lumMod val="85000"/>
                <a:lumOff val="15000"/>
              </a:schemeClr>
            </a:gs>
            <a:gs pos="79000">
              <a:schemeClr val="accent2">
                <a:lumMod val="75000"/>
              </a:schemeClr>
            </a:gs>
            <a:gs pos="59000">
              <a:schemeClr val="bg1">
                <a:lumMod val="95000"/>
                <a:lumOff val="5000"/>
              </a:schemeClr>
            </a:gs>
            <a:gs pos="68000">
              <a:schemeClr val="accent2">
                <a:lumMod val="75000"/>
              </a:schemeClr>
            </a:gs>
            <a:gs pos="93000">
              <a:schemeClr val="bg1">
                <a:lumMod val="85000"/>
                <a:lumOff val="15000"/>
              </a:schemeClr>
            </a:gs>
            <a:gs pos="25000">
              <a:schemeClr val="accent2">
                <a:lumMod val="50000"/>
              </a:schemeClr>
            </a:gs>
            <a:gs pos="18000">
              <a:schemeClr val="accent2">
                <a:lumMod val="50000"/>
              </a:schemeClr>
            </a:gs>
            <a:gs pos="34171">
              <a:srgbClr val="7B2E2D"/>
            </a:gs>
            <a:gs pos="52000">
              <a:srgbClr val="A94040"/>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457200" y="1098789"/>
            <a:ext cx="4942206" cy="3048001"/>
          </a:xfrm>
          <a:prstGeom prst="rect">
            <a:avLst/>
          </a:prstGeom>
          <a:solidFill>
            <a:srgbClr val="FFFFFF">
              <a:shade val="85000"/>
            </a:srgbClr>
          </a:solidFill>
          <a:ln w="190500" cap="sq">
            <a:solidFill>
              <a:schemeClr val="accent2">
                <a:lumMod val="50000"/>
              </a:schemeClr>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55884" y="1866900"/>
            <a:ext cx="4266126" cy="2916649"/>
          </a:xfrm>
          <a:prstGeom prst="rect">
            <a:avLst/>
          </a:prstGeom>
          <a:solidFill>
            <a:srgbClr val="FFFFFF">
              <a:shade val="85000"/>
            </a:srgbClr>
          </a:solidFill>
          <a:ln w="190500" cap="rnd">
            <a:solidFill>
              <a:schemeClr val="accent2">
                <a:lumMod val="50000"/>
              </a:schemeClr>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4" name="TextBox 3"/>
          <p:cNvSpPr txBox="1"/>
          <p:nvPr/>
        </p:nvSpPr>
        <p:spPr>
          <a:xfrm>
            <a:off x="180789" y="114300"/>
            <a:ext cx="8687571" cy="1569660"/>
          </a:xfrm>
          <a:prstGeom prst="rect">
            <a:avLst/>
          </a:prstGeom>
          <a:noFill/>
        </p:spPr>
        <p:txBody>
          <a:bodyPr wrap="none" rtlCol="0">
            <a:spAutoFit/>
          </a:bodyPr>
          <a:lstStyle/>
          <a:p>
            <a:pPr algn="ctr"/>
            <a:r>
              <a:rPr lang="en-US" sz="4800" b="1" dirty="0" smtClean="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Andy" pitchFamily="66" charset="0"/>
              </a:rPr>
              <a:t>Engineering Technology Department </a:t>
            </a:r>
          </a:p>
          <a:p>
            <a:pPr algn="ctr"/>
            <a:r>
              <a:rPr lang="en-US" sz="4800" b="1" dirty="0" smtClean="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Comic Sans MS" pitchFamily="66" charset="0"/>
              </a:rPr>
              <a:t>Gaming Club</a:t>
            </a:r>
            <a:endParaRPr lang="en-US" sz="4800" b="1" dirty="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Comic Sans MS" pitchFamily="66" charset="0"/>
            </a:endParaRPr>
          </a:p>
        </p:txBody>
      </p:sp>
      <p:pic>
        <p:nvPicPr>
          <p:cNvPr id="3" name="Picture 2"/>
          <p:cNvPicPr>
            <a:picLocks noChangeAspect="1"/>
          </p:cNvPicPr>
          <p:nvPr/>
        </p:nvPicPr>
        <p:blipFill>
          <a:blip r:embed="rId5" cstate="print">
            <a:extLst>
              <a:ext uri="{BEBA8EAE-BF5A-486C-A8C5-ECC9F3942E4B}">
                <a14:imgProps xmlns:a14="http://schemas.microsoft.com/office/drawing/2010/main">
                  <a14:imgLayer r:embed="rId6">
                    <a14:imgEffect>
                      <a14:backgroundRemoval t="200" b="100000" l="0" r="100000">
                        <a14:foregroundMark x1="16667" y1="29800" x2="16667" y2="29800"/>
                        <a14:foregroundMark x1="18478" y1="26400" x2="18478" y2="26400"/>
                        <a14:foregroundMark x1="18478" y1="19600" x2="18478" y2="19600"/>
                        <a14:foregroundMark x1="18841" y1="3600" x2="18841" y2="3600"/>
                        <a14:foregroundMark x1="17754" y1="6800" x2="17754" y2="6800"/>
                        <a14:foregroundMark x1="18478" y1="11000" x2="18478" y2="12400"/>
                        <a14:foregroundMark x1="47101" y1="47400" x2="47101" y2="47400"/>
                        <a14:foregroundMark x1="47826" y1="83000" x2="47826" y2="83000"/>
                        <a14:foregroundMark x1="47826" y1="87800" x2="47826" y2="87800"/>
                        <a14:foregroundMark x1="47826" y1="91600" x2="47826" y2="91600"/>
                        <a14:foregroundMark x1="47464" y1="78200" x2="47464" y2="78200"/>
                        <a14:foregroundMark x1="2899" y1="39400" x2="2899" y2="39400"/>
                        <a14:foregroundMark x1="4348" y1="44000" x2="4348" y2="44000"/>
                        <a14:foregroundMark x1="5435" y1="52200" x2="5435" y2="52200"/>
                        <a14:foregroundMark x1="5797" y1="65000" x2="5797" y2="65000"/>
                        <a14:foregroundMark x1="5435" y1="70600" x2="5435" y2="70600"/>
                        <a14:foregroundMark x1="4710" y1="57800" x2="4710" y2="57800"/>
                        <a14:foregroundMark x1="5072" y1="60800" x2="5072" y2="60800"/>
                        <a14:foregroundMark x1="3986" y1="47800" x2="3986" y2="47800"/>
                        <a14:foregroundMark x1="6522" y1="75400" x2="6522" y2="75400"/>
                        <a14:foregroundMark x1="6159" y1="79200" x2="6159" y2="79200"/>
                        <a14:foregroundMark x1="6522" y1="84600" x2="6522" y2="84600"/>
                        <a14:foregroundMark x1="6159" y1="88000" x2="6159" y2="88000"/>
                        <a14:foregroundMark x1="18841" y1="22200" x2="18841" y2="22200"/>
                        <a14:foregroundMark x1="18116" y1="17200" x2="18116" y2="17200"/>
                        <a14:foregroundMark x1="18116" y1="13600" x2="18116" y2="13600"/>
                        <a14:foregroundMark x1="17754" y1="25000" x2="17754" y2="25000"/>
                        <a14:foregroundMark x1="18841" y1="24000" x2="18841" y2="24000"/>
                        <a14:foregroundMark x1="17754" y1="8800" x2="17754" y2="8800"/>
                        <a14:foregroundMark x1="18841" y1="3400" x2="18841" y2="3400"/>
                        <a14:foregroundMark x1="61594" y1="2800" x2="61594" y2="2800"/>
                        <a14:foregroundMark x1="60870" y1="4600" x2="60870" y2="4600"/>
                        <a14:foregroundMark x1="60870" y1="17600" x2="60870" y2="17600"/>
                        <a14:foregroundMark x1="2536" y1="37800" x2="2536" y2="37800"/>
                      </a14:backgroundRemoval>
                    </a14:imgEffect>
                  </a14:imgLayer>
                </a14:imgProps>
              </a:ext>
              <a:ext uri="{28A0092B-C50C-407E-A947-70E740481C1C}">
                <a14:useLocalDpi xmlns:a14="http://schemas.microsoft.com/office/drawing/2010/main" val="0"/>
              </a:ext>
            </a:extLst>
          </a:blip>
          <a:stretch>
            <a:fillRect/>
          </a:stretch>
        </p:blipFill>
        <p:spPr>
          <a:xfrm rot="21050118">
            <a:off x="7639534" y="933712"/>
            <a:ext cx="902585" cy="1500497"/>
          </a:xfrm>
          <a:prstGeom prst="rect">
            <a:avLst/>
          </a:prstGeom>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backgroundRemoval t="0" b="100000" l="10000" r="97400"/>
                    </a14:imgEffect>
                  </a14:imgLayer>
                </a14:imgProps>
              </a:ext>
              <a:ext uri="{28A0092B-C50C-407E-A947-70E740481C1C}">
                <a14:useLocalDpi xmlns:a14="http://schemas.microsoft.com/office/drawing/2010/main" val="0"/>
              </a:ext>
            </a:extLst>
          </a:blip>
          <a:stretch>
            <a:fillRect/>
          </a:stretch>
        </p:blipFill>
        <p:spPr>
          <a:xfrm rot="20964348" flipH="1">
            <a:off x="204723" y="2760474"/>
            <a:ext cx="1796542" cy="3222547"/>
          </a:xfrm>
          <a:prstGeom prst="rect">
            <a:avLst/>
          </a:prstGeom>
          <a:scene3d>
            <a:camera prst="orthographicFront">
              <a:rot lat="2072371" lon="20762012" rev="340589"/>
            </a:camera>
            <a:lightRig rig="threePt" dir="t"/>
          </a:scene3d>
        </p:spPr>
      </p:pic>
    </p:spTree>
    <p:extLst>
      <p:ext uri="{BB962C8B-B14F-4D97-AF65-F5344CB8AC3E}">
        <p14:creationId xmlns:p14="http://schemas.microsoft.com/office/powerpoint/2010/main" val="1718040283"/>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nodeType="afterEffect">
                                  <p:stCondLst>
                                    <p:cond delay="0"/>
                                  </p:stCondLst>
                                  <p:childTnLst>
                                    <p:animClr clrSpc="rgb" dir="cw">
                                      <p:cBhvr override="childStyle">
                                        <p:cTn id="6" dur="250" autoRev="1" fill="remove"/>
                                        <p:tgtEl>
                                          <p:spTgt spid="4">
                                            <p:txEl>
                                              <p:pRg st="1" end="1"/>
                                            </p:txEl>
                                          </p:spTgt>
                                        </p:tgtEl>
                                        <p:attrNameLst>
                                          <p:attrName>style.color</p:attrName>
                                        </p:attrNameLst>
                                      </p:cBhvr>
                                      <p:to>
                                        <a:schemeClr val="bg1"/>
                                      </p:to>
                                    </p:animClr>
                                    <p:animClr clrSpc="rgb" dir="cw">
                                      <p:cBhvr>
                                        <p:cTn id="7" dur="250" autoRev="1" fill="remove"/>
                                        <p:tgtEl>
                                          <p:spTgt spid="4">
                                            <p:txEl>
                                              <p:pRg st="1" end="1"/>
                                            </p:txEl>
                                          </p:spTgt>
                                        </p:tgtEl>
                                        <p:attrNameLst>
                                          <p:attrName>fillcolor</p:attrName>
                                        </p:attrNameLst>
                                      </p:cBhvr>
                                      <p:to>
                                        <a:schemeClr val="bg1"/>
                                      </p:to>
                                    </p:animClr>
                                    <p:set>
                                      <p:cBhvr>
                                        <p:cTn id="8" dur="250" autoRev="1" fill="remove"/>
                                        <p:tgtEl>
                                          <p:spTgt spid="4">
                                            <p:txEl>
                                              <p:pRg st="1" end="1"/>
                                            </p:txEl>
                                          </p:spTgt>
                                        </p:tgtEl>
                                        <p:attrNameLst>
                                          <p:attrName>fill.type</p:attrName>
                                        </p:attrNameLst>
                                      </p:cBhvr>
                                      <p:to>
                                        <p:strVal val="solid"/>
                                      </p:to>
                                    </p:set>
                                    <p:set>
                                      <p:cBhvr>
                                        <p:cTn id="9" dur="250" autoRev="1" fill="remove"/>
                                        <p:tgtEl>
                                          <p:spTgt spid="4">
                                            <p:txEl>
                                              <p:pRg st="1" end="1"/>
                                            </p:txEl>
                                          </p:spTgt>
                                        </p:tgtEl>
                                        <p:attrNameLst>
                                          <p:attrName>fill.on</p:attrName>
                                        </p:attrNameLst>
                                      </p:cBhvr>
                                      <p:to>
                                        <p:strVal val="true"/>
                                      </p:to>
                                    </p:se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4">
                                            <p:txEl>
                                              <p:pRg st="0" end="0"/>
                                            </p:txEl>
                                          </p:spTgt>
                                        </p:tgtEl>
                                      </p:cBhvr>
                                    </p:animEffect>
                                    <p:animScale>
                                      <p:cBhvr>
                                        <p:cTn id="13" dur="250" autoRev="1" fill="hold"/>
                                        <p:tgtEl>
                                          <p:spTgt spid="4">
                                            <p:txEl>
                                              <p:pRg st="0" end="0"/>
                                            </p:txEl>
                                          </p:spTgt>
                                        </p:tgtEl>
                                      </p:cBhvr>
                                      <p:by x="105000" y="105000"/>
                                    </p:animScale>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6" presetClass="entr" presetSubtype="32"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circle(out)">
                                      <p:cBhvr>
                                        <p:cTn id="22" dur="2000"/>
                                        <p:tgtEl>
                                          <p:spTgt spid="2"/>
                                        </p:tgtEl>
                                      </p:cBhvr>
                                    </p:animEffect>
                                  </p:childTnLst>
                                </p:cTn>
                              </p:par>
                              <p:par>
                                <p:cTn id="23" presetID="21" presetClass="entr" presetSubtype="1"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heel(1)">
                                      <p:cBhvr>
                                        <p:cTn id="25" dur="2000"/>
                                        <p:tgtEl>
                                          <p:spTgt spid="3"/>
                                        </p:tgtEl>
                                      </p:cBhvr>
                                    </p:animEffect>
                                  </p:childTnLst>
                                </p:cTn>
                              </p:par>
                              <p:par>
                                <p:cTn id="26" presetID="32" presetClass="emph" presetSubtype="0" fill="hold" nodeType="withEffect">
                                  <p:stCondLst>
                                    <p:cond delay="0"/>
                                  </p:stCondLst>
                                  <p:childTnLst>
                                    <p:animRot by="120000">
                                      <p:cBhvr>
                                        <p:cTn id="27" dur="100" fill="hold">
                                          <p:stCondLst>
                                            <p:cond delay="0"/>
                                          </p:stCondLst>
                                        </p:cTn>
                                        <p:tgtEl>
                                          <p:spTgt spid="3"/>
                                        </p:tgtEl>
                                        <p:attrNameLst>
                                          <p:attrName>r</p:attrName>
                                        </p:attrNameLst>
                                      </p:cBhvr>
                                    </p:animRot>
                                    <p:animRot by="-240000">
                                      <p:cBhvr>
                                        <p:cTn id="28" dur="200" fill="hold">
                                          <p:stCondLst>
                                            <p:cond delay="200"/>
                                          </p:stCondLst>
                                        </p:cTn>
                                        <p:tgtEl>
                                          <p:spTgt spid="3"/>
                                        </p:tgtEl>
                                        <p:attrNameLst>
                                          <p:attrName>r</p:attrName>
                                        </p:attrNameLst>
                                      </p:cBhvr>
                                    </p:animRot>
                                    <p:animRot by="240000">
                                      <p:cBhvr>
                                        <p:cTn id="29" dur="200" fill="hold">
                                          <p:stCondLst>
                                            <p:cond delay="400"/>
                                          </p:stCondLst>
                                        </p:cTn>
                                        <p:tgtEl>
                                          <p:spTgt spid="3"/>
                                        </p:tgtEl>
                                        <p:attrNameLst>
                                          <p:attrName>r</p:attrName>
                                        </p:attrNameLst>
                                      </p:cBhvr>
                                    </p:animRot>
                                    <p:animRot by="-240000">
                                      <p:cBhvr>
                                        <p:cTn id="30" dur="200" fill="hold">
                                          <p:stCondLst>
                                            <p:cond delay="600"/>
                                          </p:stCondLst>
                                        </p:cTn>
                                        <p:tgtEl>
                                          <p:spTgt spid="3"/>
                                        </p:tgtEl>
                                        <p:attrNameLst>
                                          <p:attrName>r</p:attrName>
                                        </p:attrNameLst>
                                      </p:cBhvr>
                                    </p:animRot>
                                    <p:animRot by="120000">
                                      <p:cBhvr>
                                        <p:cTn id="31" dur="200" fill="hold">
                                          <p:stCondLst>
                                            <p:cond delay="800"/>
                                          </p:stCondLst>
                                        </p:cTn>
                                        <p:tgtEl>
                                          <p:spTgt spid="3"/>
                                        </p:tgtEl>
                                        <p:attrNameLst>
                                          <p:attrName>r</p:attrName>
                                        </p:attrNameLst>
                                      </p:cBhvr>
                                    </p:animRot>
                                  </p:childTnLst>
                                </p:cTn>
                              </p:par>
                              <p:par>
                                <p:cTn id="32" presetID="6" presetClass="emph" presetSubtype="0" fill="hold" nodeType="withEffect">
                                  <p:stCondLst>
                                    <p:cond delay="0"/>
                                  </p:stCondLst>
                                  <p:childTnLst>
                                    <p:animScale>
                                      <p:cBhvr>
                                        <p:cTn id="33"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rgbClr val="00B0F0"/>
            </a:gs>
            <a:gs pos="74000">
              <a:schemeClr val="tx1">
                <a:lumMod val="50000"/>
              </a:schemeClr>
            </a:gs>
            <a:gs pos="55000">
              <a:schemeClr val="bg2">
                <a:lumMod val="75000"/>
              </a:schemeClr>
            </a:gs>
            <a:gs pos="33000">
              <a:schemeClr val="bg1">
                <a:lumMod val="50000"/>
                <a:lumOff val="50000"/>
              </a:schemeClr>
            </a:gs>
            <a:gs pos="66000">
              <a:srgbClr val="77797C"/>
            </a:gs>
            <a:gs pos="92000">
              <a:srgbClr val="00B0F0"/>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85800" y="647699"/>
            <a:ext cx="7848600" cy="4532433"/>
          </a:xfrm>
          <a:prstGeom prst="rect">
            <a:avLst/>
          </a:prstGeom>
          <a:ln>
            <a:noFill/>
          </a:ln>
          <a:effectLst>
            <a:outerShdw blurRad="50800" dist="50800" dir="5400000" algn="ctr" rotWithShape="0">
              <a:srgbClr val="000000"/>
            </a:outerShdw>
            <a:softEdge rad="112500"/>
          </a:effectLst>
        </p:spPr>
      </p:pic>
      <p:sp>
        <p:nvSpPr>
          <p:cNvPr id="3" name="Rectangle 2"/>
          <p:cNvSpPr/>
          <p:nvPr/>
        </p:nvSpPr>
        <p:spPr>
          <a:xfrm>
            <a:off x="0" y="19050"/>
            <a:ext cx="9010650" cy="4708981"/>
          </a:xfrm>
          <a:prstGeom prst="rect">
            <a:avLst/>
          </a:prstGeom>
        </p:spPr>
        <p:txBody>
          <a:bodyPr wrap="square">
            <a:spAutoFit/>
          </a:bodyPr>
          <a:lstStyle/>
          <a:p>
            <a:pPr algn="ctr"/>
            <a:r>
              <a:rPr lang="en-US" sz="2400" dirty="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Graduating engineering technicians are widely sought after by industry </a:t>
            </a:r>
            <a:r>
              <a:rPr lang="en-US" sz="2400" dirty="0" smtClean="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 and </a:t>
            </a:r>
            <a:r>
              <a:rPr lang="en-US" sz="2400" dirty="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employed in such diverse positions as </a:t>
            </a:r>
            <a:endParaRPr lang="en-US" sz="2400" dirty="0" smtClean="0">
              <a:ln>
                <a:solidFill>
                  <a:srgbClr val="00FF00"/>
                </a:solidFill>
              </a:ln>
              <a:solidFill>
                <a:srgbClr val="009900"/>
              </a:solidFill>
              <a:effectLst>
                <a:glow rad="50800">
                  <a:schemeClr val="bg1">
                    <a:lumMod val="50000"/>
                    <a:lumOff val="50000"/>
                  </a:schemeClr>
                </a:glow>
                <a:outerShdw sx="1000" sy="1000" algn="ctr" rotWithShape="0">
                  <a:schemeClr val="tx1">
                    <a:lumMod val="50000"/>
                  </a:schemeClr>
                </a:outerShdw>
              </a:effectLst>
              <a:latin typeface="Haettenschweiler" pitchFamily="34" charset="0"/>
            </a:endParaRPr>
          </a:p>
          <a:p>
            <a:r>
              <a:rPr lang="en-US" sz="2400" b="1" dirty="0">
                <a:ln>
                  <a:solidFill>
                    <a:srgbClr val="00FF00"/>
                  </a:solidFill>
                </a:ln>
                <a:solidFill>
                  <a:srgbClr val="009900"/>
                </a:solidFill>
                <a:effectLst>
                  <a:glow rad="50800">
                    <a:schemeClr val="bg1">
                      <a:lumMod val="50000"/>
                      <a:lumOff val="50000"/>
                    </a:schemeClr>
                  </a:glow>
                  <a:outerShdw sx="1000" sy="1000" algn="ctr" rotWithShape="0">
                    <a:schemeClr val="tx1">
                      <a:lumMod val="50000"/>
                    </a:schemeClr>
                  </a:outerShdw>
                </a:effectLst>
                <a:latin typeface="Haettenschweiler" pitchFamily="34" charset="0"/>
              </a:rPr>
              <a:t>	</a:t>
            </a:r>
            <a:r>
              <a:rPr lang="en-US" sz="3600" b="1" dirty="0" smtClean="0">
                <a:ln>
                  <a:solidFill>
                    <a:srgbClr val="00FF00"/>
                  </a:solidFill>
                </a:ln>
                <a:solidFill>
                  <a:srgbClr val="00FF00"/>
                </a:solidFill>
                <a:effectLst>
                  <a:glow rad="50800">
                    <a:schemeClr val="bg1">
                      <a:lumMod val="50000"/>
                      <a:lumOff val="50000"/>
                    </a:schemeClr>
                  </a:glow>
                  <a:outerShdw sx="1000" sy="1000" algn="ctr" rotWithShape="0">
                    <a:schemeClr val="tx1">
                      <a:lumMod val="50000"/>
                    </a:schemeClr>
                  </a:outerShdw>
                </a:effectLst>
                <a:latin typeface="Wingdings" pitchFamily="2" charset="2"/>
              </a:rPr>
              <a:t> </a:t>
            </a:r>
            <a:r>
              <a:rPr lang="en-US" sz="1400" b="1" dirty="0" smtClean="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2000" b="1" dirty="0" smtClean="0">
                <a:ln>
                  <a:solidFill>
                    <a:srgbClr val="00FF00"/>
                  </a:solidFill>
                </a:ln>
                <a:solidFill>
                  <a:srgbClr val="00FF00"/>
                </a:solidFill>
                <a:effectLst>
                  <a:glow rad="88900">
                    <a:schemeClr val="bg1">
                      <a:lumMod val="85000"/>
                      <a:lumOff val="15000"/>
                    </a:schemeClr>
                  </a:glow>
                  <a:outerShdw sx="1000" sy="1000" algn="ctr" rotWithShape="0">
                    <a:schemeClr val="tx1">
                      <a:lumMod val="50000"/>
                    </a:schemeClr>
                  </a:outerShdw>
                </a:effectLst>
                <a:latin typeface="Wingdings" pitchFamily="2" charset="2"/>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computer technician</a:t>
            </a:r>
          </a:p>
          <a:p>
            <a:r>
              <a:rPr lang="en-US" sz="3600" b="1" dirty="0">
                <a:ln>
                  <a:solidFill>
                    <a:srgbClr val="FFFF00">
                      <a:alpha val="97000"/>
                    </a:srgbClr>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smtClean="0">
                <a:ln>
                  <a:solidFill>
                    <a:srgbClr val="FFFF00">
                      <a:alpha val="97000"/>
                    </a:srgbClr>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Wingdings" pitchFamily="2" charset="2"/>
              </a:rPr>
              <a:t>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technical </a:t>
            </a:r>
            <a:r>
              <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sales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representative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electrical designer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electronic technician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research technician </a:t>
            </a:r>
            <a:endPar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endParaRP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technical writer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14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and </a:t>
            </a:r>
            <a:r>
              <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field or customer engineer</a:t>
            </a:r>
            <a:r>
              <a:rPr lang="en-US" sz="3600" b="1" dirty="0">
                <a:ln>
                  <a:solidFill>
                    <a:srgbClr val="FF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a:t>
            </a:r>
          </a:p>
        </p:txBody>
      </p:sp>
      <p:sp>
        <p:nvSpPr>
          <p:cNvPr id="5" name="Rectangle 4"/>
          <p:cNvSpPr/>
          <p:nvPr/>
        </p:nvSpPr>
        <p:spPr>
          <a:xfrm>
            <a:off x="3914775" y="4457700"/>
            <a:ext cx="5257800" cy="1323439"/>
          </a:xfrm>
          <a:prstGeom prst="rect">
            <a:avLst/>
          </a:prstGeom>
        </p:spPr>
        <p:txBody>
          <a:bodyPr wrap="square">
            <a:spAutoFit/>
          </a:bodyPr>
          <a:lstStyle/>
          <a:p>
            <a:pPr lvl="0"/>
            <a:r>
              <a:rPr lang="en-US" sz="8000" b="1" i="1" dirty="0">
                <a:ln>
                  <a:solidFill>
                    <a:srgbClr val="9BBB59">
                      <a:lumMod val="50000"/>
                    </a:srgbClr>
                  </a:solidFill>
                </a:ln>
                <a:solidFill>
                  <a:srgbClr val="00FF00"/>
                </a:solidFill>
                <a:effectLst>
                  <a:glow rad="50800">
                    <a:srgbClr val="009900"/>
                  </a:glow>
                </a:effectLst>
                <a:latin typeface="Chiller" pitchFamily="82" charset="0"/>
              </a:rPr>
              <a:t>After Graduation</a:t>
            </a:r>
            <a:endParaRPr lang="en-US" sz="8000" i="1" dirty="0">
              <a:ln>
                <a:solidFill>
                  <a:srgbClr val="9BBB59">
                    <a:lumMod val="50000"/>
                  </a:srgbClr>
                </a:solidFill>
              </a:ln>
              <a:solidFill>
                <a:srgbClr val="00FF00"/>
              </a:solidFill>
              <a:effectLst>
                <a:glow rad="50800">
                  <a:srgbClr val="009900"/>
                </a:glow>
              </a:effectLst>
              <a:latin typeface="Chiller" pitchFamily="82" charset="0"/>
            </a:endParaRPr>
          </a:p>
        </p:txBody>
      </p:sp>
    </p:spTree>
    <p:extLst>
      <p:ext uri="{BB962C8B-B14F-4D97-AF65-F5344CB8AC3E}">
        <p14:creationId xmlns:p14="http://schemas.microsoft.com/office/powerpoint/2010/main" val="3777247443"/>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2" presetClass="entr" presetSubtype="9"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10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3">
                                            <p:txEl>
                                              <p:pRg st="1" end="1"/>
                                            </p:txEl>
                                          </p:spTgt>
                                        </p:tgtEl>
                                        <p:attrNameLst>
                                          <p:attrName>ppt_y</p:attrName>
                                        </p:attrNameLst>
                                      </p:cBhvr>
                                      <p:tavLst>
                                        <p:tav tm="0">
                                          <p:val>
                                            <p:strVal val="0-#ppt_h/2"/>
                                          </p:val>
                                        </p:tav>
                                        <p:tav tm="100000">
                                          <p:val>
                                            <p:strVal val="#ppt_y"/>
                                          </p:val>
                                        </p:tav>
                                      </p:tavLst>
                                    </p:anim>
                                  </p:childTnLst>
                                </p:cTn>
                              </p:par>
                            </p:childTnLst>
                          </p:cTn>
                        </p:par>
                        <p:par>
                          <p:cTn id="13" fill="hold">
                            <p:stCondLst>
                              <p:cond delay="2000"/>
                            </p:stCondLst>
                            <p:childTnLst>
                              <p:par>
                                <p:cTn id="14" presetID="2" presetClass="entr" presetSubtype="3"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additive="base">
                                        <p:cTn id="16" dur="10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7" dur="1000" fill="hold"/>
                                        <p:tgtEl>
                                          <p:spTgt spid="3">
                                            <p:txEl>
                                              <p:pRg st="2" end="2"/>
                                            </p:txEl>
                                          </p:spTgt>
                                        </p:tgtEl>
                                        <p:attrNameLst>
                                          <p:attrName>ppt_y</p:attrName>
                                        </p:attrNameLst>
                                      </p:cBhvr>
                                      <p:tavLst>
                                        <p:tav tm="0">
                                          <p:val>
                                            <p:strVal val="0-#ppt_h/2"/>
                                          </p:val>
                                        </p:tav>
                                        <p:tav tm="100000">
                                          <p:val>
                                            <p:strVal val="#ppt_y"/>
                                          </p:val>
                                        </p:tav>
                                      </p:tavLst>
                                    </p:anim>
                                  </p:childTnLst>
                                </p:cTn>
                              </p:par>
                            </p:childTnLst>
                          </p:cTn>
                        </p:par>
                        <p:par>
                          <p:cTn id="18" fill="hold">
                            <p:stCondLst>
                              <p:cond delay="3000"/>
                            </p:stCondLst>
                            <p:childTnLst>
                              <p:par>
                                <p:cTn id="19" presetID="2" presetClass="entr" presetSubtype="12" fill="hold"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2" dur="1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3" fill="hold">
                            <p:stCondLst>
                              <p:cond delay="4000"/>
                            </p:stCondLst>
                            <p:childTnLst>
                              <p:par>
                                <p:cTn id="24" presetID="2" presetClass="entr" presetSubtype="6" fill="hold"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 calcmode="lin" valueType="num">
                                      <p:cBhvr additive="base">
                                        <p:cTn id="26" dur="10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28" fill="hold">
                            <p:stCondLst>
                              <p:cond delay="5000"/>
                            </p:stCondLst>
                            <p:childTnLst>
                              <p:par>
                                <p:cTn id="29" presetID="2" presetClass="entr" presetSubtype="1" fill="hold"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3">
                                            <p:txEl>
                                              <p:pRg st="5" end="5"/>
                                            </p:txEl>
                                          </p:spTgt>
                                        </p:tgtEl>
                                        <p:attrNameLst>
                                          <p:attrName>ppt_y</p:attrName>
                                        </p:attrNameLst>
                                      </p:cBhvr>
                                      <p:tavLst>
                                        <p:tav tm="0">
                                          <p:val>
                                            <p:strVal val="0-#ppt_h/2"/>
                                          </p:val>
                                        </p:tav>
                                        <p:tav tm="100000">
                                          <p:val>
                                            <p:strVal val="#ppt_y"/>
                                          </p:val>
                                        </p:tav>
                                      </p:tavLst>
                                    </p:anim>
                                  </p:childTnLst>
                                </p:cTn>
                              </p:par>
                            </p:childTnLst>
                          </p:cTn>
                        </p:par>
                        <p:par>
                          <p:cTn id="33" fill="hold">
                            <p:stCondLst>
                              <p:cond delay="6000"/>
                            </p:stCondLst>
                            <p:childTnLst>
                              <p:par>
                                <p:cTn id="34" presetID="2" presetClass="entr" presetSubtype="4" fill="hold" nodeType="after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 calcmode="lin" valueType="num">
                                      <p:cBhvr additive="base">
                                        <p:cTn id="3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7" dur="10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par>
                          <p:cTn id="38" fill="hold">
                            <p:stCondLst>
                              <p:cond delay="7000"/>
                            </p:stCondLst>
                            <p:childTnLst>
                              <p:par>
                                <p:cTn id="39" presetID="2" presetClass="entr" presetSubtype="2" fill="hold" nodeType="after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10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42" dur="10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9000">
              <a:schemeClr val="accent6">
                <a:lumMod val="75000"/>
              </a:schemeClr>
            </a:gs>
            <a:gs pos="89000">
              <a:schemeClr val="accent6">
                <a:lumMod val="75000"/>
              </a:schemeClr>
            </a:gs>
            <a:gs pos="78000">
              <a:schemeClr val="accent5">
                <a:lumMod val="75000"/>
              </a:schemeClr>
            </a:gs>
            <a:gs pos="19000">
              <a:schemeClr val="accent5">
                <a:lumMod val="75000"/>
              </a:schemeClr>
            </a:gs>
            <a:gs pos="100000">
              <a:schemeClr val="accent5">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22250" b="5138"/>
          <a:stretch/>
        </p:blipFill>
        <p:spPr>
          <a:xfrm>
            <a:off x="914400" y="800100"/>
            <a:ext cx="7620000" cy="3108960"/>
          </a:xfrm>
          <a:prstGeom prst="rect">
            <a:avLst/>
          </a:prstGeom>
          <a:scene3d>
            <a:camera prst="orthographicFront"/>
            <a:lightRig rig="threePt" dir="t"/>
          </a:scene3d>
          <a:sp3d>
            <a:bevelT w="101600" prst="riblet"/>
          </a:sp3d>
        </p:spPr>
      </p:pic>
      <p:sp>
        <p:nvSpPr>
          <p:cNvPr id="4" name="TextBox 3"/>
          <p:cNvSpPr txBox="1"/>
          <p:nvPr/>
        </p:nvSpPr>
        <p:spPr>
          <a:xfrm>
            <a:off x="76200" y="4076700"/>
            <a:ext cx="8763000" cy="1154162"/>
          </a:xfrm>
          <a:prstGeom prst="rect">
            <a:avLst/>
          </a:prstGeom>
          <a:noFill/>
        </p:spPr>
        <p:txBody>
          <a:bodyPr wrap="square" rtlCol="0">
            <a:spAutoFit/>
          </a:bodyPr>
          <a:lstStyle/>
          <a:p>
            <a:pPr algn="ctr"/>
            <a:r>
              <a:rPr lang="en-US" sz="3600" b="1" i="1" dirty="0"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Queensborough </a:t>
            </a:r>
            <a:r>
              <a:rPr lang="en-US" sz="3600" b="1" i="1" dirty="0"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Community College </a:t>
            </a:r>
            <a:r>
              <a:rPr lang="en-US" sz="3300" dirty="0"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students reflect that diversity and will be among tomorrow's leaders.</a:t>
            </a:r>
            <a:endParaRPr lang="en-US" sz="3300" dirty="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endParaRPr>
          </a:p>
        </p:txBody>
      </p:sp>
      <p:sp>
        <p:nvSpPr>
          <p:cNvPr id="3" name="Title 2"/>
          <p:cNvSpPr>
            <a:spLocks noGrp="1"/>
          </p:cNvSpPr>
          <p:nvPr>
            <p:ph type="title"/>
          </p:nvPr>
        </p:nvSpPr>
        <p:spPr>
          <a:xfrm>
            <a:off x="-228600" y="0"/>
            <a:ext cx="9753600" cy="762265"/>
          </a:xfrm>
        </p:spPr>
        <p:txBody>
          <a:bodyPr>
            <a:normAutofit/>
          </a:bodyPr>
          <a:lstStyle/>
          <a:p>
            <a:r>
              <a:rPr lang="en-US" b="1" spc="-150" dirty="0"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Queens, The Most Diverse County In America*</a:t>
            </a:r>
            <a:endParaRPr lang="en-US" spc="-150" dirty="0"/>
          </a:p>
        </p:txBody>
      </p:sp>
      <p:sp>
        <p:nvSpPr>
          <p:cNvPr id="5" name="Rectangle 4"/>
          <p:cNvSpPr/>
          <p:nvPr/>
        </p:nvSpPr>
        <p:spPr>
          <a:xfrm>
            <a:off x="1674436" y="5246757"/>
            <a:ext cx="6079357" cy="353943"/>
          </a:xfrm>
          <a:prstGeom prst="rect">
            <a:avLst/>
          </a:prstGeom>
        </p:spPr>
        <p:txBody>
          <a:bodyPr wrap="none">
            <a:spAutoFit/>
          </a:bodyPr>
          <a:lstStyle/>
          <a:p>
            <a:r>
              <a:rPr lang="en-US" b="1" dirty="0"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*2001 </a:t>
            </a:r>
            <a:r>
              <a:rPr lang="en-US" b="1" dirty="0" err="1"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Claritas</a:t>
            </a:r>
            <a:r>
              <a:rPr lang="en-US" b="1" dirty="0"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 Diversity Study of </a:t>
            </a:r>
            <a:r>
              <a:rPr lang="en-US" b="1" dirty="0"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US counties  </a:t>
            </a:r>
            <a:r>
              <a:rPr lang="en-US" b="1" dirty="0"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with populations over 100,000</a:t>
            </a:r>
            <a:endParaRPr lang="en-US" dirty="0"/>
          </a:p>
        </p:txBody>
      </p:sp>
    </p:spTree>
    <p:extLst>
      <p:ext uri="{BB962C8B-B14F-4D97-AF65-F5344CB8AC3E}">
        <p14:creationId xmlns:p14="http://schemas.microsoft.com/office/powerpoint/2010/main" val="2400991929"/>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style.rotation</p:attrName>
                                        </p:attrNameLst>
                                      </p:cBhvr>
                                      <p:tavLst>
                                        <p:tav tm="0">
                                          <p:val>
                                            <p:fltVal val="720"/>
                                          </p:val>
                                        </p:tav>
                                        <p:tav tm="100000">
                                          <p:val>
                                            <p:fltVal val="0"/>
                                          </p:val>
                                        </p:tav>
                                      </p:tavLst>
                                    </p:anim>
                                    <p:anim calcmode="lin" valueType="num">
                                      <p:cBhvr>
                                        <p:cTn id="9" dur="750" fill="hold"/>
                                        <p:tgtEl>
                                          <p:spTgt spid="2"/>
                                        </p:tgtEl>
                                        <p:attrNameLst>
                                          <p:attrName>ppt_h</p:attrName>
                                        </p:attrNameLst>
                                      </p:cBhvr>
                                      <p:tavLst>
                                        <p:tav tm="0">
                                          <p:val>
                                            <p:fltVal val="0"/>
                                          </p:val>
                                        </p:tav>
                                        <p:tav tm="100000">
                                          <p:val>
                                            <p:strVal val="#ppt_h"/>
                                          </p:val>
                                        </p:tav>
                                      </p:tavLst>
                                    </p:anim>
                                    <p:anim calcmode="lin" valueType="num">
                                      <p:cBhvr>
                                        <p:cTn id="10" dur="750" fill="hold"/>
                                        <p:tgtEl>
                                          <p:spTgt spid="2"/>
                                        </p:tgtEl>
                                        <p:attrNameLst>
                                          <p:attrName>ppt_w</p:attrName>
                                        </p:attrNameLst>
                                      </p:cBhvr>
                                      <p:tavLst>
                                        <p:tav tm="0">
                                          <p:val>
                                            <p:fltVal val="0"/>
                                          </p:val>
                                        </p:tav>
                                        <p:tav tm="100000">
                                          <p:val>
                                            <p:strVal val="#ppt_w"/>
                                          </p:val>
                                        </p:tav>
                                      </p:tavLst>
                                    </p:anim>
                                  </p:childTnLst>
                                </p:cTn>
                              </p:par>
                            </p:childTnLst>
                          </p:cTn>
                        </p:par>
                        <p:par>
                          <p:cTn id="11" fill="hold">
                            <p:stCondLst>
                              <p:cond delay="750"/>
                            </p:stCondLst>
                            <p:childTnLst>
                              <p:par>
                                <p:cTn id="12" presetID="31"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1000" fill="hold"/>
                                        <p:tgtEl>
                                          <p:spTgt spid="3"/>
                                        </p:tgtEl>
                                        <p:attrNameLst>
                                          <p:attrName>ppt_w</p:attrName>
                                        </p:attrNameLst>
                                      </p:cBhvr>
                                      <p:tavLst>
                                        <p:tav tm="0">
                                          <p:val>
                                            <p:fltVal val="0"/>
                                          </p:val>
                                        </p:tav>
                                        <p:tav tm="100000">
                                          <p:val>
                                            <p:strVal val="#ppt_w"/>
                                          </p:val>
                                        </p:tav>
                                      </p:tavLst>
                                    </p:anim>
                                    <p:anim calcmode="lin" valueType="num">
                                      <p:cBhvr>
                                        <p:cTn id="15" dur="1000" fill="hold"/>
                                        <p:tgtEl>
                                          <p:spTgt spid="3"/>
                                        </p:tgtEl>
                                        <p:attrNameLst>
                                          <p:attrName>ppt_h</p:attrName>
                                        </p:attrNameLst>
                                      </p:cBhvr>
                                      <p:tavLst>
                                        <p:tav tm="0">
                                          <p:val>
                                            <p:fltVal val="0"/>
                                          </p:val>
                                        </p:tav>
                                        <p:tav tm="100000">
                                          <p:val>
                                            <p:strVal val="#ppt_h"/>
                                          </p:val>
                                        </p:tav>
                                      </p:tavLst>
                                    </p:anim>
                                    <p:anim calcmode="lin" valueType="num">
                                      <p:cBhvr>
                                        <p:cTn id="16" dur="1000" fill="hold"/>
                                        <p:tgtEl>
                                          <p:spTgt spid="3"/>
                                        </p:tgtEl>
                                        <p:attrNameLst>
                                          <p:attrName>style.rotation</p:attrName>
                                        </p:attrNameLst>
                                      </p:cBhvr>
                                      <p:tavLst>
                                        <p:tav tm="0">
                                          <p:val>
                                            <p:fltVal val="90"/>
                                          </p:val>
                                        </p:tav>
                                        <p:tav tm="100000">
                                          <p:val>
                                            <p:fltVal val="0"/>
                                          </p:val>
                                        </p:tav>
                                      </p:tavLst>
                                    </p:anim>
                                    <p:animEffect transition="in" filter="fade">
                                      <p:cBhvr>
                                        <p:cTn id="17" dur="1000"/>
                                        <p:tgtEl>
                                          <p:spTgt spid="3"/>
                                        </p:tgtEl>
                                      </p:cBhvr>
                                    </p:animEffect>
                                  </p:childTnLst>
                                </p:cTn>
                              </p:par>
                            </p:childTnLst>
                          </p:cTn>
                        </p:par>
                        <p:par>
                          <p:cTn id="18" fill="hold">
                            <p:stCondLst>
                              <p:cond delay="1750"/>
                            </p:stCondLst>
                            <p:childTnLst>
                              <p:par>
                                <p:cTn id="19" presetID="42"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par>
                          <p:cTn id="24" fill="hold">
                            <p:stCondLst>
                              <p:cond delay="2750"/>
                            </p:stCondLst>
                            <p:childTnLst>
                              <p:par>
                                <p:cTn id="25" presetID="34" presetClass="emph" presetSubtype="0" fill="hold" grpId="0" nodeType="afterEffect">
                                  <p:stCondLst>
                                    <p:cond delay="50"/>
                                  </p:stCondLst>
                                  <p:iterate type="lt">
                                    <p:tmPct val="10000"/>
                                  </p:iterate>
                                  <p:childTnLst>
                                    <p:animMotion origin="layout" path="M 0.0 0.0 L 0.0 -0.07213" pathEditMode="relative" ptsTypes="">
                                      <p:cBhvr>
                                        <p:cTn id="26" dur="1000" accel="50000" decel="50000" autoRev="1" fill="hold">
                                          <p:stCondLst>
                                            <p:cond delay="0"/>
                                          </p:stCondLst>
                                        </p:cTn>
                                        <p:tgtEl>
                                          <p:spTgt spid="4"/>
                                        </p:tgtEl>
                                        <p:attrNameLst>
                                          <p:attrName>ppt_x</p:attrName>
                                          <p:attrName>ppt_y</p:attrName>
                                        </p:attrNameLst>
                                      </p:cBhvr>
                                    </p:animMotion>
                                    <p:animRot by="1500000">
                                      <p:cBhvr>
                                        <p:cTn id="27" dur="500" fill="hold">
                                          <p:stCondLst>
                                            <p:cond delay="0"/>
                                          </p:stCondLst>
                                        </p:cTn>
                                        <p:tgtEl>
                                          <p:spTgt spid="4"/>
                                        </p:tgtEl>
                                        <p:attrNameLst>
                                          <p:attrName>r</p:attrName>
                                        </p:attrNameLst>
                                      </p:cBhvr>
                                    </p:animRot>
                                    <p:animRot by="-1500000">
                                      <p:cBhvr>
                                        <p:cTn id="28" dur="500" fill="hold">
                                          <p:stCondLst>
                                            <p:cond delay="500"/>
                                          </p:stCondLst>
                                        </p:cTn>
                                        <p:tgtEl>
                                          <p:spTgt spid="4"/>
                                        </p:tgtEl>
                                        <p:attrNameLst>
                                          <p:attrName>r</p:attrName>
                                        </p:attrNameLst>
                                      </p:cBhvr>
                                    </p:animRot>
                                    <p:animRot by="-1500000">
                                      <p:cBhvr>
                                        <p:cTn id="29" dur="500" fill="hold">
                                          <p:stCondLst>
                                            <p:cond delay="1000"/>
                                          </p:stCondLst>
                                        </p:cTn>
                                        <p:tgtEl>
                                          <p:spTgt spid="4"/>
                                        </p:tgtEl>
                                        <p:attrNameLst>
                                          <p:attrName>r</p:attrName>
                                        </p:attrNameLst>
                                      </p:cBhvr>
                                    </p:animRot>
                                    <p:animRot by="1500000">
                                      <p:cBhvr>
                                        <p:cTn id="30" dur="500" fill="hold">
                                          <p:stCondLst>
                                            <p:cond delay="15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50000"/>
              </a:schemeClr>
            </a:gs>
            <a:gs pos="72000">
              <a:schemeClr val="accent6">
                <a:lumMod val="50000"/>
              </a:schemeClr>
            </a:gs>
            <a:gs pos="46000">
              <a:schemeClr val="accent2">
                <a:lumMod val="50000"/>
              </a:schemeClr>
            </a:gs>
            <a:gs pos="89000">
              <a:schemeClr val="bg2">
                <a:lumMod val="75000"/>
              </a:schemeClr>
            </a:gs>
          </a:gsLst>
          <a:lin ang="8100000" scaled="1"/>
          <a:tileRect/>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1257300"/>
            <a:ext cx="2056448" cy="226695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0" y="1257300"/>
            <a:ext cx="2056448" cy="226695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0" y="1257300"/>
            <a:ext cx="2056448" cy="226695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8524" y="1266825"/>
            <a:ext cx="2056448" cy="2266950"/>
          </a:xfrm>
          <a:prstGeom prst="rect">
            <a:avLst/>
          </a:prstGeom>
        </p:spPr>
      </p:pic>
      <p:sp>
        <p:nvSpPr>
          <p:cNvPr id="11" name="Rectangle 10"/>
          <p:cNvSpPr/>
          <p:nvPr/>
        </p:nvSpPr>
        <p:spPr>
          <a:xfrm>
            <a:off x="237173" y="495300"/>
            <a:ext cx="8686800" cy="1974900"/>
          </a:xfrm>
          <a:prstGeom prst="rect">
            <a:avLst/>
          </a:prstGeom>
        </p:spPr>
        <p:txBody>
          <a:bodyPr wrap="square">
            <a:spAutoFit/>
          </a:bodyPr>
          <a:lstStyle/>
          <a:p>
            <a:pPr algn="ctr">
              <a:lnSpc>
                <a:spcPct val="115000"/>
              </a:lnSpc>
              <a:spcBef>
                <a:spcPts val="0"/>
              </a:spcBef>
              <a:spcAft>
                <a:spcPts val="929"/>
              </a:spcAft>
            </a:pPr>
            <a:r>
              <a:rPr lang="en-US" sz="3200" b="1" dirty="0">
                <a:ln>
                  <a:solidFill>
                    <a:schemeClr val="tx1"/>
                  </a:solidFill>
                </a:ln>
                <a:solidFill>
                  <a:srgbClr val="EE0000"/>
                </a:solidFill>
                <a:latin typeface="Franklin Gothic Demi" pitchFamily="34" charset="0"/>
                <a:ea typeface="Calibri"/>
                <a:cs typeface="Times New Roman"/>
              </a:rPr>
              <a:t>A.A.S. Computer Engineering Technology</a:t>
            </a:r>
          </a:p>
          <a:p>
            <a:pPr algn="ctr">
              <a:lnSpc>
                <a:spcPct val="115000"/>
              </a:lnSpc>
              <a:spcBef>
                <a:spcPts val="0"/>
              </a:spcBef>
              <a:spcAft>
                <a:spcPts val="929"/>
              </a:spcAft>
            </a:pPr>
            <a:r>
              <a:rPr lang="en-US" sz="3200" b="1" dirty="0">
                <a:ln>
                  <a:solidFill>
                    <a:schemeClr val="tx1"/>
                  </a:solidFill>
                </a:ln>
                <a:solidFill>
                  <a:srgbClr val="EE0000"/>
                </a:solidFill>
                <a:latin typeface="Franklin Gothic Demi" pitchFamily="34" charset="0"/>
                <a:ea typeface="Calibri"/>
                <a:cs typeface="Times New Roman"/>
              </a:rPr>
              <a:t>A.A.S. Electronic Engineering Technology</a:t>
            </a:r>
          </a:p>
          <a:p>
            <a:pPr algn="ctr">
              <a:lnSpc>
                <a:spcPct val="115000"/>
              </a:lnSpc>
              <a:spcBef>
                <a:spcPts val="0"/>
              </a:spcBef>
              <a:spcAft>
                <a:spcPts val="929"/>
              </a:spcAft>
            </a:pPr>
            <a:r>
              <a:rPr lang="en-US" sz="3200" b="1" dirty="0">
                <a:ln>
                  <a:solidFill>
                    <a:schemeClr val="tx1"/>
                  </a:solidFill>
                </a:ln>
                <a:solidFill>
                  <a:srgbClr val="EE0000"/>
                </a:solidFill>
                <a:latin typeface="Franklin Gothic Demi" pitchFamily="34" charset="0"/>
                <a:ea typeface="Calibri"/>
                <a:cs typeface="Times New Roman"/>
              </a:rPr>
              <a:t>A.A.S. Mechanical Engineering Technology</a:t>
            </a:r>
          </a:p>
        </p:txBody>
      </p:sp>
    </p:spTree>
    <p:extLst>
      <p:ext uri="{BB962C8B-B14F-4D97-AF65-F5344CB8AC3E}">
        <p14:creationId xmlns:p14="http://schemas.microsoft.com/office/powerpoint/2010/main" val="1845499946"/>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6" presetClass="emph" presetSubtype="0" autoRev="1" fill="hold" nodeType="withEffect">
                                  <p:stCondLst>
                                    <p:cond delay="400"/>
                                  </p:stCondLst>
                                  <p:childTnLst>
                                    <p:animScale>
                                      <p:cBhvr>
                                        <p:cTn id="12" dur="450" fill="hold"/>
                                        <p:tgtEl>
                                          <p:spTgt spid="7"/>
                                        </p:tgtEl>
                                      </p:cBhvr>
                                      <p:by x="150000" y="150000"/>
                                    </p:animScale>
                                  </p:childTnLst>
                                </p:cTn>
                              </p:par>
                              <p:par>
                                <p:cTn id="13" presetID="42" presetClass="path" presetSubtype="0" accel="50000" decel="50000" fill="hold" nodeType="withEffect">
                                  <p:stCondLst>
                                    <p:cond delay="800"/>
                                  </p:stCondLst>
                                  <p:childTnLst>
                                    <p:animMotion origin="layout" path="M -3.33333E-6 5.55112E-17 L -0.35833 0.33333 " pathEditMode="relative" rAng="0" ptsTypes="AA">
                                      <p:cBhvr>
                                        <p:cTn id="14" dur="1000" fill="hold"/>
                                        <p:tgtEl>
                                          <p:spTgt spid="7"/>
                                        </p:tgtEl>
                                        <p:attrNameLst>
                                          <p:attrName>ppt_x</p:attrName>
                                          <p:attrName>ppt_y</p:attrName>
                                        </p:attrNameLst>
                                      </p:cBhvr>
                                      <p:rCtr x="-17917" y="16667"/>
                                    </p:animMotion>
                                  </p:childTnLst>
                                </p:cTn>
                              </p:par>
                            </p:childTnLst>
                          </p:cTn>
                        </p:par>
                        <p:par>
                          <p:cTn id="15" fill="hold">
                            <p:stCondLst>
                              <p:cond delay="1800"/>
                            </p:stCondLst>
                            <p:childTnLst>
                              <p:par>
                                <p:cTn id="16" presetID="31"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0" fill="hold"/>
                                        <p:tgtEl>
                                          <p:spTgt spid="8"/>
                                        </p:tgtEl>
                                        <p:attrNameLst>
                                          <p:attrName>ppt_w</p:attrName>
                                        </p:attrNameLst>
                                      </p:cBhvr>
                                      <p:tavLst>
                                        <p:tav tm="0">
                                          <p:val>
                                            <p:fltVal val="0"/>
                                          </p:val>
                                        </p:tav>
                                        <p:tav tm="100000">
                                          <p:val>
                                            <p:strVal val="#ppt_w"/>
                                          </p:val>
                                        </p:tav>
                                      </p:tavLst>
                                    </p:anim>
                                    <p:anim calcmode="lin" valueType="num">
                                      <p:cBhvr>
                                        <p:cTn id="19" dur="1000" fill="hold"/>
                                        <p:tgtEl>
                                          <p:spTgt spid="8"/>
                                        </p:tgtEl>
                                        <p:attrNameLst>
                                          <p:attrName>ppt_h</p:attrName>
                                        </p:attrNameLst>
                                      </p:cBhvr>
                                      <p:tavLst>
                                        <p:tav tm="0">
                                          <p:val>
                                            <p:fltVal val="0"/>
                                          </p:val>
                                        </p:tav>
                                        <p:tav tm="100000">
                                          <p:val>
                                            <p:strVal val="#ppt_h"/>
                                          </p:val>
                                        </p:tav>
                                      </p:tavLst>
                                    </p:anim>
                                    <p:anim calcmode="lin" valueType="num">
                                      <p:cBhvr>
                                        <p:cTn id="20" dur="1000" fill="hold"/>
                                        <p:tgtEl>
                                          <p:spTgt spid="8"/>
                                        </p:tgtEl>
                                        <p:attrNameLst>
                                          <p:attrName>style.rotation</p:attrName>
                                        </p:attrNameLst>
                                      </p:cBhvr>
                                      <p:tavLst>
                                        <p:tav tm="0">
                                          <p:val>
                                            <p:fltVal val="90"/>
                                          </p:val>
                                        </p:tav>
                                        <p:tav tm="100000">
                                          <p:val>
                                            <p:fltVal val="0"/>
                                          </p:val>
                                        </p:tav>
                                      </p:tavLst>
                                    </p:anim>
                                    <p:animEffect transition="in" filter="fade">
                                      <p:cBhvr>
                                        <p:cTn id="21" dur="1000"/>
                                        <p:tgtEl>
                                          <p:spTgt spid="8"/>
                                        </p:tgtEl>
                                      </p:cBhvr>
                                    </p:animEffect>
                                  </p:childTnLst>
                                </p:cTn>
                              </p:par>
                              <p:par>
                                <p:cTn id="22" presetID="6" presetClass="emph" presetSubtype="0" autoRev="1" fill="hold" nodeType="withEffect">
                                  <p:stCondLst>
                                    <p:cond delay="300"/>
                                  </p:stCondLst>
                                  <p:childTnLst>
                                    <p:animScale>
                                      <p:cBhvr>
                                        <p:cTn id="23" dur="450" fill="hold"/>
                                        <p:tgtEl>
                                          <p:spTgt spid="8"/>
                                        </p:tgtEl>
                                      </p:cBhvr>
                                      <p:by x="150000" y="150000"/>
                                    </p:animScale>
                                  </p:childTnLst>
                                </p:cTn>
                              </p:par>
                              <p:par>
                                <p:cTn id="24" presetID="42" presetClass="path" presetSubtype="0" accel="50000" decel="50000" fill="hold" nodeType="withEffect">
                                  <p:stCondLst>
                                    <p:cond delay="900"/>
                                  </p:stCondLst>
                                  <p:childTnLst>
                                    <p:animMotion origin="layout" path="M -3.33333E-6 5.55112E-17 L -0.125 0.33333 " pathEditMode="relative" rAng="0" ptsTypes="AA">
                                      <p:cBhvr>
                                        <p:cTn id="25" dur="900" fill="hold"/>
                                        <p:tgtEl>
                                          <p:spTgt spid="8"/>
                                        </p:tgtEl>
                                        <p:attrNameLst>
                                          <p:attrName>ppt_x</p:attrName>
                                          <p:attrName>ppt_y</p:attrName>
                                        </p:attrNameLst>
                                      </p:cBhvr>
                                      <p:rCtr x="-6250" y="16667"/>
                                    </p:animMotion>
                                  </p:childTnLst>
                                </p:cTn>
                              </p:par>
                            </p:childTnLst>
                          </p:cTn>
                        </p:par>
                        <p:par>
                          <p:cTn id="26" fill="hold">
                            <p:stCondLst>
                              <p:cond delay="3600"/>
                            </p:stCondLst>
                            <p:childTnLst>
                              <p:par>
                                <p:cTn id="27" presetID="31" presetClass="entr" presetSubtype="0"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1000" fill="hold"/>
                                        <p:tgtEl>
                                          <p:spTgt spid="9"/>
                                        </p:tgtEl>
                                        <p:attrNameLst>
                                          <p:attrName>ppt_w</p:attrName>
                                        </p:attrNameLst>
                                      </p:cBhvr>
                                      <p:tavLst>
                                        <p:tav tm="0">
                                          <p:val>
                                            <p:fltVal val="0"/>
                                          </p:val>
                                        </p:tav>
                                        <p:tav tm="100000">
                                          <p:val>
                                            <p:strVal val="#ppt_w"/>
                                          </p:val>
                                        </p:tav>
                                      </p:tavLst>
                                    </p:anim>
                                    <p:anim calcmode="lin" valueType="num">
                                      <p:cBhvr>
                                        <p:cTn id="30" dur="1000" fill="hold"/>
                                        <p:tgtEl>
                                          <p:spTgt spid="9"/>
                                        </p:tgtEl>
                                        <p:attrNameLst>
                                          <p:attrName>ppt_h</p:attrName>
                                        </p:attrNameLst>
                                      </p:cBhvr>
                                      <p:tavLst>
                                        <p:tav tm="0">
                                          <p:val>
                                            <p:fltVal val="0"/>
                                          </p:val>
                                        </p:tav>
                                        <p:tav tm="100000">
                                          <p:val>
                                            <p:strVal val="#ppt_h"/>
                                          </p:val>
                                        </p:tav>
                                      </p:tavLst>
                                    </p:anim>
                                    <p:anim calcmode="lin" valueType="num">
                                      <p:cBhvr>
                                        <p:cTn id="31" dur="1000" fill="hold"/>
                                        <p:tgtEl>
                                          <p:spTgt spid="9"/>
                                        </p:tgtEl>
                                        <p:attrNameLst>
                                          <p:attrName>style.rotation</p:attrName>
                                        </p:attrNameLst>
                                      </p:cBhvr>
                                      <p:tavLst>
                                        <p:tav tm="0">
                                          <p:val>
                                            <p:fltVal val="90"/>
                                          </p:val>
                                        </p:tav>
                                        <p:tav tm="100000">
                                          <p:val>
                                            <p:fltVal val="0"/>
                                          </p:val>
                                        </p:tav>
                                      </p:tavLst>
                                    </p:anim>
                                    <p:animEffect transition="in" filter="fade">
                                      <p:cBhvr>
                                        <p:cTn id="32" dur="1000"/>
                                        <p:tgtEl>
                                          <p:spTgt spid="9"/>
                                        </p:tgtEl>
                                      </p:cBhvr>
                                    </p:animEffect>
                                  </p:childTnLst>
                                </p:cTn>
                              </p:par>
                              <p:par>
                                <p:cTn id="33" presetID="6" presetClass="emph" presetSubtype="0" autoRev="1" fill="hold" nodeType="withEffect">
                                  <p:stCondLst>
                                    <p:cond delay="500"/>
                                  </p:stCondLst>
                                  <p:childTnLst>
                                    <p:animScale>
                                      <p:cBhvr>
                                        <p:cTn id="34" dur="350" fill="hold"/>
                                        <p:tgtEl>
                                          <p:spTgt spid="9"/>
                                        </p:tgtEl>
                                      </p:cBhvr>
                                      <p:by x="150000" y="150000"/>
                                    </p:animScale>
                                  </p:childTnLst>
                                </p:cTn>
                              </p:par>
                              <p:par>
                                <p:cTn id="35" presetID="42" presetClass="path" presetSubtype="0" accel="50000" decel="50000" fill="hold" nodeType="withEffect">
                                  <p:stCondLst>
                                    <p:cond delay="900"/>
                                  </p:stCondLst>
                                  <p:childTnLst>
                                    <p:animMotion origin="layout" path="M 3.61111E-6 -3.33333E-6 L 0.11267 0.335 " pathEditMode="relative" rAng="0" ptsTypes="AA">
                                      <p:cBhvr>
                                        <p:cTn id="36" dur="900" fill="hold"/>
                                        <p:tgtEl>
                                          <p:spTgt spid="9"/>
                                        </p:tgtEl>
                                        <p:attrNameLst>
                                          <p:attrName>ppt_x</p:attrName>
                                          <p:attrName>ppt_y</p:attrName>
                                        </p:attrNameLst>
                                      </p:cBhvr>
                                      <p:rCtr x="5625" y="16750"/>
                                    </p:animMotion>
                                  </p:childTnLst>
                                </p:cTn>
                              </p:par>
                            </p:childTnLst>
                          </p:cTn>
                        </p:par>
                        <p:par>
                          <p:cTn id="37" fill="hold">
                            <p:stCondLst>
                              <p:cond delay="5400"/>
                            </p:stCondLst>
                            <p:childTnLst>
                              <p:par>
                                <p:cTn id="38" presetID="31"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p:cTn id="40" dur="1000" fill="hold"/>
                                        <p:tgtEl>
                                          <p:spTgt spid="10"/>
                                        </p:tgtEl>
                                        <p:attrNameLst>
                                          <p:attrName>ppt_w</p:attrName>
                                        </p:attrNameLst>
                                      </p:cBhvr>
                                      <p:tavLst>
                                        <p:tav tm="0">
                                          <p:val>
                                            <p:fltVal val="0"/>
                                          </p:val>
                                        </p:tav>
                                        <p:tav tm="100000">
                                          <p:val>
                                            <p:strVal val="#ppt_w"/>
                                          </p:val>
                                        </p:tav>
                                      </p:tavLst>
                                    </p:anim>
                                    <p:anim calcmode="lin" valueType="num">
                                      <p:cBhvr>
                                        <p:cTn id="41" dur="1000" fill="hold"/>
                                        <p:tgtEl>
                                          <p:spTgt spid="10"/>
                                        </p:tgtEl>
                                        <p:attrNameLst>
                                          <p:attrName>ppt_h</p:attrName>
                                        </p:attrNameLst>
                                      </p:cBhvr>
                                      <p:tavLst>
                                        <p:tav tm="0">
                                          <p:val>
                                            <p:fltVal val="0"/>
                                          </p:val>
                                        </p:tav>
                                        <p:tav tm="100000">
                                          <p:val>
                                            <p:strVal val="#ppt_h"/>
                                          </p:val>
                                        </p:tav>
                                      </p:tavLst>
                                    </p:anim>
                                    <p:anim calcmode="lin" valueType="num">
                                      <p:cBhvr>
                                        <p:cTn id="42" dur="1000" fill="hold"/>
                                        <p:tgtEl>
                                          <p:spTgt spid="10"/>
                                        </p:tgtEl>
                                        <p:attrNameLst>
                                          <p:attrName>style.rotation</p:attrName>
                                        </p:attrNameLst>
                                      </p:cBhvr>
                                      <p:tavLst>
                                        <p:tav tm="0">
                                          <p:val>
                                            <p:fltVal val="90"/>
                                          </p:val>
                                        </p:tav>
                                        <p:tav tm="100000">
                                          <p:val>
                                            <p:fltVal val="0"/>
                                          </p:val>
                                        </p:tav>
                                      </p:tavLst>
                                    </p:anim>
                                    <p:animEffect transition="in" filter="fade">
                                      <p:cBhvr>
                                        <p:cTn id="43" dur="1000"/>
                                        <p:tgtEl>
                                          <p:spTgt spid="10"/>
                                        </p:tgtEl>
                                      </p:cBhvr>
                                    </p:animEffect>
                                  </p:childTnLst>
                                </p:cTn>
                              </p:par>
                              <p:par>
                                <p:cTn id="44" presetID="6" presetClass="emph" presetSubtype="0" autoRev="1" fill="hold" nodeType="withEffect">
                                  <p:stCondLst>
                                    <p:cond delay="600"/>
                                  </p:stCondLst>
                                  <p:childTnLst>
                                    <p:animScale>
                                      <p:cBhvr>
                                        <p:cTn id="45" dur="550" fill="hold"/>
                                        <p:tgtEl>
                                          <p:spTgt spid="10"/>
                                        </p:tgtEl>
                                      </p:cBhvr>
                                      <p:by x="150000" y="150000"/>
                                    </p:animScale>
                                  </p:childTnLst>
                                </p:cTn>
                              </p:par>
                              <p:par>
                                <p:cTn id="46" presetID="42" presetClass="path" presetSubtype="0" accel="50000" decel="50000" fill="hold" nodeType="withEffect">
                                  <p:stCondLst>
                                    <p:cond delay="1200"/>
                                  </p:stCondLst>
                                  <p:childTnLst>
                                    <p:animMotion origin="layout" path="M 3.61111E-6 5.55112E-17 L 0.35434 0.33333 " pathEditMode="relative" rAng="0" ptsTypes="AA">
                                      <p:cBhvr>
                                        <p:cTn id="47" dur="800" fill="hold"/>
                                        <p:tgtEl>
                                          <p:spTgt spid="10"/>
                                        </p:tgtEl>
                                        <p:attrNameLst>
                                          <p:attrName>ppt_x</p:attrName>
                                          <p:attrName>ppt_y</p:attrName>
                                        </p:attrNameLst>
                                      </p:cBhvr>
                                      <p:rCtr x="17708" y="16667"/>
                                    </p:animMotion>
                                  </p:childTnLst>
                                </p:cTn>
                              </p:par>
                            </p:childTnLst>
                          </p:cTn>
                        </p:par>
                        <p:par>
                          <p:cTn id="48" fill="hold">
                            <p:stCondLst>
                              <p:cond delay="7400"/>
                            </p:stCondLst>
                            <p:childTnLst>
                              <p:par>
                                <p:cTn id="49" presetID="26" presetClass="entr" presetSubtype="0" fill="hold" nodeType="after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wipe(down)">
                                      <p:cBhvr>
                                        <p:cTn id="51" dur="580">
                                          <p:stCondLst>
                                            <p:cond delay="0"/>
                                          </p:stCondLst>
                                        </p:cTn>
                                        <p:tgtEl>
                                          <p:spTgt spid="11">
                                            <p:txEl>
                                              <p:pRg st="0" end="0"/>
                                            </p:txEl>
                                          </p:spTgt>
                                        </p:tgtEl>
                                      </p:cBhvr>
                                    </p:animEffect>
                                    <p:anim calcmode="lin" valueType="num">
                                      <p:cBhvr>
                                        <p:cTn id="52" dur="1822" tmFilter="0,0; 0.14,0.36; 0.43,0.73; 0.71,0.91; 1.0,1.0">
                                          <p:stCondLst>
                                            <p:cond delay="0"/>
                                          </p:stCondLst>
                                        </p:cTn>
                                        <p:tgtEl>
                                          <p:spTgt spid="11">
                                            <p:txEl>
                                              <p:pRg st="0" end="0"/>
                                            </p:txEl>
                                          </p:spTgt>
                                        </p:tgtEl>
                                        <p:attrNameLst>
                                          <p:attrName>ppt_x</p:attrName>
                                        </p:attrNameLst>
                                      </p:cBhvr>
                                      <p:tavLst>
                                        <p:tav tm="0">
                                          <p:val>
                                            <p:strVal val="#ppt_x-0.25"/>
                                          </p:val>
                                        </p:tav>
                                        <p:tav tm="100000">
                                          <p:val>
                                            <p:strVal val="#ppt_x"/>
                                          </p:val>
                                        </p:tav>
                                      </p:tavLst>
                                    </p:anim>
                                    <p:anim calcmode="lin" valueType="num">
                                      <p:cBhvr>
                                        <p:cTn id="53" dur="664" tmFilter="0.0,0.0; 0.25,0.07; 0.50,0.2; 0.75,0.467; 1.0,1.0">
                                          <p:stCondLst>
                                            <p:cond delay="0"/>
                                          </p:stCondLst>
                                        </p:cTn>
                                        <p:tgtEl>
                                          <p:spTgt spid="11">
                                            <p:txEl>
                                              <p:pRg st="0" end="0"/>
                                            </p:txEl>
                                          </p:spTgt>
                                        </p:tgtEl>
                                        <p:attrNameLst>
                                          <p:attrName>ppt_y</p:attrName>
                                        </p:attrNameLst>
                                      </p:cBhvr>
                                      <p:tavLst>
                                        <p:tav tm="0" fmla="#ppt_y-sin(pi*$)/3">
                                          <p:val>
                                            <p:fltVal val="0.5"/>
                                          </p:val>
                                        </p:tav>
                                        <p:tav tm="100000">
                                          <p:val>
                                            <p:fltVal val="1"/>
                                          </p:val>
                                        </p:tav>
                                      </p:tavLst>
                                    </p:anim>
                                    <p:anim calcmode="lin" valueType="num">
                                      <p:cBhvr>
                                        <p:cTn id="54" dur="664" tmFilter="0, 0; 0.125,0.2665; 0.25,0.4; 0.375,0.465; 0.5,0.5;  0.625,0.535; 0.75,0.6; 0.875,0.7335; 1,1">
                                          <p:stCondLst>
                                            <p:cond delay="664"/>
                                          </p:stCondLst>
                                        </p:cTn>
                                        <p:tgtEl>
                                          <p:spTgt spid="11">
                                            <p:txEl>
                                              <p:pRg st="0" end="0"/>
                                            </p:txEl>
                                          </p:spTgt>
                                        </p:tgtEl>
                                        <p:attrNameLst>
                                          <p:attrName>ppt_y</p:attrName>
                                        </p:attrNameLst>
                                      </p:cBhvr>
                                      <p:tavLst>
                                        <p:tav tm="0" fmla="#ppt_y-sin(pi*$)/9">
                                          <p:val>
                                            <p:fltVal val="0"/>
                                          </p:val>
                                        </p:tav>
                                        <p:tav tm="100000">
                                          <p:val>
                                            <p:fltVal val="1"/>
                                          </p:val>
                                        </p:tav>
                                      </p:tavLst>
                                    </p:anim>
                                    <p:anim calcmode="lin" valueType="num">
                                      <p:cBhvr>
                                        <p:cTn id="55" dur="332" tmFilter="0, 0; 0.125,0.2665; 0.25,0.4; 0.375,0.465; 0.5,0.5;  0.625,0.535; 0.75,0.6; 0.875,0.7335; 1,1">
                                          <p:stCondLst>
                                            <p:cond delay="1324"/>
                                          </p:stCondLst>
                                        </p:cTn>
                                        <p:tgtEl>
                                          <p:spTgt spid="11">
                                            <p:txEl>
                                              <p:pRg st="0" end="0"/>
                                            </p:txEl>
                                          </p:spTgt>
                                        </p:tgtEl>
                                        <p:attrNameLst>
                                          <p:attrName>ppt_y</p:attrName>
                                        </p:attrNameLst>
                                      </p:cBhvr>
                                      <p:tavLst>
                                        <p:tav tm="0" fmla="#ppt_y-sin(pi*$)/27">
                                          <p:val>
                                            <p:fltVal val="0"/>
                                          </p:val>
                                        </p:tav>
                                        <p:tav tm="100000">
                                          <p:val>
                                            <p:fltVal val="1"/>
                                          </p:val>
                                        </p:tav>
                                      </p:tavLst>
                                    </p:anim>
                                    <p:anim calcmode="lin" valueType="num">
                                      <p:cBhvr>
                                        <p:cTn id="56" dur="164" tmFilter="0, 0; 0.125,0.2665; 0.25,0.4; 0.375,0.465; 0.5,0.5;  0.625,0.535; 0.75,0.6; 0.875,0.7335; 1,1">
                                          <p:stCondLst>
                                            <p:cond delay="1656"/>
                                          </p:stCondLst>
                                        </p:cTn>
                                        <p:tgtEl>
                                          <p:spTgt spid="11">
                                            <p:txEl>
                                              <p:pRg st="0" end="0"/>
                                            </p:txEl>
                                          </p:spTgt>
                                        </p:tgtEl>
                                        <p:attrNameLst>
                                          <p:attrName>ppt_y</p:attrName>
                                        </p:attrNameLst>
                                      </p:cBhvr>
                                      <p:tavLst>
                                        <p:tav tm="0" fmla="#ppt_y-sin(pi*$)/81">
                                          <p:val>
                                            <p:fltVal val="0"/>
                                          </p:val>
                                        </p:tav>
                                        <p:tav tm="100000">
                                          <p:val>
                                            <p:fltVal val="1"/>
                                          </p:val>
                                        </p:tav>
                                      </p:tavLst>
                                    </p:anim>
                                    <p:animScale>
                                      <p:cBhvr>
                                        <p:cTn id="57" dur="26">
                                          <p:stCondLst>
                                            <p:cond delay="650"/>
                                          </p:stCondLst>
                                        </p:cTn>
                                        <p:tgtEl>
                                          <p:spTgt spid="11">
                                            <p:txEl>
                                              <p:pRg st="0" end="0"/>
                                            </p:txEl>
                                          </p:spTgt>
                                        </p:tgtEl>
                                      </p:cBhvr>
                                      <p:to x="100000" y="60000"/>
                                    </p:animScale>
                                    <p:animScale>
                                      <p:cBhvr>
                                        <p:cTn id="58" dur="166" decel="50000">
                                          <p:stCondLst>
                                            <p:cond delay="676"/>
                                          </p:stCondLst>
                                        </p:cTn>
                                        <p:tgtEl>
                                          <p:spTgt spid="11">
                                            <p:txEl>
                                              <p:pRg st="0" end="0"/>
                                            </p:txEl>
                                          </p:spTgt>
                                        </p:tgtEl>
                                      </p:cBhvr>
                                      <p:to x="100000" y="100000"/>
                                    </p:animScale>
                                    <p:animScale>
                                      <p:cBhvr>
                                        <p:cTn id="59" dur="26">
                                          <p:stCondLst>
                                            <p:cond delay="1312"/>
                                          </p:stCondLst>
                                        </p:cTn>
                                        <p:tgtEl>
                                          <p:spTgt spid="11">
                                            <p:txEl>
                                              <p:pRg st="0" end="0"/>
                                            </p:txEl>
                                          </p:spTgt>
                                        </p:tgtEl>
                                      </p:cBhvr>
                                      <p:to x="100000" y="80000"/>
                                    </p:animScale>
                                    <p:animScale>
                                      <p:cBhvr>
                                        <p:cTn id="60" dur="166" decel="50000">
                                          <p:stCondLst>
                                            <p:cond delay="1338"/>
                                          </p:stCondLst>
                                        </p:cTn>
                                        <p:tgtEl>
                                          <p:spTgt spid="11">
                                            <p:txEl>
                                              <p:pRg st="0" end="0"/>
                                            </p:txEl>
                                          </p:spTgt>
                                        </p:tgtEl>
                                      </p:cBhvr>
                                      <p:to x="100000" y="100000"/>
                                    </p:animScale>
                                    <p:animScale>
                                      <p:cBhvr>
                                        <p:cTn id="61" dur="26">
                                          <p:stCondLst>
                                            <p:cond delay="1642"/>
                                          </p:stCondLst>
                                        </p:cTn>
                                        <p:tgtEl>
                                          <p:spTgt spid="11">
                                            <p:txEl>
                                              <p:pRg st="0" end="0"/>
                                            </p:txEl>
                                          </p:spTgt>
                                        </p:tgtEl>
                                      </p:cBhvr>
                                      <p:to x="100000" y="90000"/>
                                    </p:animScale>
                                    <p:animScale>
                                      <p:cBhvr>
                                        <p:cTn id="62" dur="166" decel="50000">
                                          <p:stCondLst>
                                            <p:cond delay="1668"/>
                                          </p:stCondLst>
                                        </p:cTn>
                                        <p:tgtEl>
                                          <p:spTgt spid="11">
                                            <p:txEl>
                                              <p:pRg st="0" end="0"/>
                                            </p:txEl>
                                          </p:spTgt>
                                        </p:tgtEl>
                                      </p:cBhvr>
                                      <p:to x="100000" y="100000"/>
                                    </p:animScale>
                                    <p:animScale>
                                      <p:cBhvr>
                                        <p:cTn id="63" dur="26">
                                          <p:stCondLst>
                                            <p:cond delay="1808"/>
                                          </p:stCondLst>
                                        </p:cTn>
                                        <p:tgtEl>
                                          <p:spTgt spid="11">
                                            <p:txEl>
                                              <p:pRg st="0" end="0"/>
                                            </p:txEl>
                                          </p:spTgt>
                                        </p:tgtEl>
                                      </p:cBhvr>
                                      <p:to x="100000" y="95000"/>
                                    </p:animScale>
                                    <p:animScale>
                                      <p:cBhvr>
                                        <p:cTn id="64" dur="166" decel="50000">
                                          <p:stCondLst>
                                            <p:cond delay="1834"/>
                                          </p:stCondLst>
                                        </p:cTn>
                                        <p:tgtEl>
                                          <p:spTgt spid="11">
                                            <p:txEl>
                                              <p:pRg st="0" end="0"/>
                                            </p:txEl>
                                          </p:spTgt>
                                        </p:tgtEl>
                                      </p:cBhvr>
                                      <p:to x="100000" y="100000"/>
                                    </p:animScale>
                                  </p:childTnLst>
                                </p:cTn>
                              </p:par>
                            </p:childTnLst>
                          </p:cTn>
                        </p:par>
                        <p:par>
                          <p:cTn id="65" fill="hold">
                            <p:stCondLst>
                              <p:cond delay="9400"/>
                            </p:stCondLst>
                            <p:childTnLst>
                              <p:par>
                                <p:cTn id="66" presetID="26" presetClass="entr" presetSubtype="0" fill="hold" nodeType="afterEffect">
                                  <p:stCondLst>
                                    <p:cond delay="0"/>
                                  </p:stCondLst>
                                  <p:childTnLst>
                                    <p:set>
                                      <p:cBhvr>
                                        <p:cTn id="67" dur="1" fill="hold">
                                          <p:stCondLst>
                                            <p:cond delay="0"/>
                                          </p:stCondLst>
                                        </p:cTn>
                                        <p:tgtEl>
                                          <p:spTgt spid="11">
                                            <p:txEl>
                                              <p:pRg st="1" end="1"/>
                                            </p:txEl>
                                          </p:spTgt>
                                        </p:tgtEl>
                                        <p:attrNameLst>
                                          <p:attrName>style.visibility</p:attrName>
                                        </p:attrNameLst>
                                      </p:cBhvr>
                                      <p:to>
                                        <p:strVal val="visible"/>
                                      </p:to>
                                    </p:set>
                                    <p:animEffect transition="in" filter="wipe(down)">
                                      <p:cBhvr>
                                        <p:cTn id="68" dur="580">
                                          <p:stCondLst>
                                            <p:cond delay="0"/>
                                          </p:stCondLst>
                                        </p:cTn>
                                        <p:tgtEl>
                                          <p:spTgt spid="11">
                                            <p:txEl>
                                              <p:pRg st="1" end="1"/>
                                            </p:txEl>
                                          </p:spTgt>
                                        </p:tgtEl>
                                      </p:cBhvr>
                                    </p:animEffect>
                                    <p:anim calcmode="lin" valueType="num">
                                      <p:cBhvr>
                                        <p:cTn id="69" dur="1822" tmFilter="0,0; 0.14,0.36; 0.43,0.73; 0.71,0.91; 1.0,1.0">
                                          <p:stCondLst>
                                            <p:cond delay="0"/>
                                          </p:stCondLst>
                                        </p:cTn>
                                        <p:tgtEl>
                                          <p:spTgt spid="11">
                                            <p:txEl>
                                              <p:pRg st="1" end="1"/>
                                            </p:txEl>
                                          </p:spTgt>
                                        </p:tgtEl>
                                        <p:attrNameLst>
                                          <p:attrName>ppt_x</p:attrName>
                                        </p:attrNameLst>
                                      </p:cBhvr>
                                      <p:tavLst>
                                        <p:tav tm="0">
                                          <p:val>
                                            <p:strVal val="#ppt_x-0.25"/>
                                          </p:val>
                                        </p:tav>
                                        <p:tav tm="100000">
                                          <p:val>
                                            <p:strVal val="#ppt_x"/>
                                          </p:val>
                                        </p:tav>
                                      </p:tavLst>
                                    </p:anim>
                                    <p:anim calcmode="lin" valueType="num">
                                      <p:cBhvr>
                                        <p:cTn id="70" dur="664" tmFilter="0.0,0.0; 0.25,0.07; 0.50,0.2; 0.75,0.467; 1.0,1.0">
                                          <p:stCondLst>
                                            <p:cond delay="0"/>
                                          </p:stCondLst>
                                        </p:cTn>
                                        <p:tgtEl>
                                          <p:spTgt spid="11">
                                            <p:txEl>
                                              <p:pRg st="1" end="1"/>
                                            </p:txEl>
                                          </p:spTgt>
                                        </p:tgtEl>
                                        <p:attrNameLst>
                                          <p:attrName>ppt_y</p:attrName>
                                        </p:attrNameLst>
                                      </p:cBhvr>
                                      <p:tavLst>
                                        <p:tav tm="0" fmla="#ppt_y-sin(pi*$)/3">
                                          <p:val>
                                            <p:fltVal val="0.5"/>
                                          </p:val>
                                        </p:tav>
                                        <p:tav tm="100000">
                                          <p:val>
                                            <p:fltVal val="1"/>
                                          </p:val>
                                        </p:tav>
                                      </p:tavLst>
                                    </p:anim>
                                    <p:anim calcmode="lin" valueType="num">
                                      <p:cBhvr>
                                        <p:cTn id="71" dur="664" tmFilter="0, 0; 0.125,0.2665; 0.25,0.4; 0.375,0.465; 0.5,0.5;  0.625,0.535; 0.75,0.6; 0.875,0.7335; 1,1">
                                          <p:stCondLst>
                                            <p:cond delay="664"/>
                                          </p:stCondLst>
                                        </p:cTn>
                                        <p:tgtEl>
                                          <p:spTgt spid="11">
                                            <p:txEl>
                                              <p:pRg st="1" end="1"/>
                                            </p:txEl>
                                          </p:spTgt>
                                        </p:tgtEl>
                                        <p:attrNameLst>
                                          <p:attrName>ppt_y</p:attrName>
                                        </p:attrNameLst>
                                      </p:cBhvr>
                                      <p:tavLst>
                                        <p:tav tm="0" fmla="#ppt_y-sin(pi*$)/9">
                                          <p:val>
                                            <p:fltVal val="0"/>
                                          </p:val>
                                        </p:tav>
                                        <p:tav tm="100000">
                                          <p:val>
                                            <p:fltVal val="1"/>
                                          </p:val>
                                        </p:tav>
                                      </p:tavLst>
                                    </p:anim>
                                    <p:anim calcmode="lin" valueType="num">
                                      <p:cBhvr>
                                        <p:cTn id="72" dur="332" tmFilter="0, 0; 0.125,0.2665; 0.25,0.4; 0.375,0.465; 0.5,0.5;  0.625,0.535; 0.75,0.6; 0.875,0.7335; 1,1">
                                          <p:stCondLst>
                                            <p:cond delay="1324"/>
                                          </p:stCondLst>
                                        </p:cTn>
                                        <p:tgtEl>
                                          <p:spTgt spid="11">
                                            <p:txEl>
                                              <p:pRg st="1" end="1"/>
                                            </p:txEl>
                                          </p:spTgt>
                                        </p:tgtEl>
                                        <p:attrNameLst>
                                          <p:attrName>ppt_y</p:attrName>
                                        </p:attrNameLst>
                                      </p:cBhvr>
                                      <p:tavLst>
                                        <p:tav tm="0" fmla="#ppt_y-sin(pi*$)/27">
                                          <p:val>
                                            <p:fltVal val="0"/>
                                          </p:val>
                                        </p:tav>
                                        <p:tav tm="100000">
                                          <p:val>
                                            <p:fltVal val="1"/>
                                          </p:val>
                                        </p:tav>
                                      </p:tavLst>
                                    </p:anim>
                                    <p:anim calcmode="lin" valueType="num">
                                      <p:cBhvr>
                                        <p:cTn id="73" dur="164" tmFilter="0, 0; 0.125,0.2665; 0.25,0.4; 0.375,0.465; 0.5,0.5;  0.625,0.535; 0.75,0.6; 0.875,0.7335; 1,1">
                                          <p:stCondLst>
                                            <p:cond delay="1656"/>
                                          </p:stCondLst>
                                        </p:cTn>
                                        <p:tgtEl>
                                          <p:spTgt spid="11">
                                            <p:txEl>
                                              <p:pRg st="1" end="1"/>
                                            </p:txEl>
                                          </p:spTgt>
                                        </p:tgtEl>
                                        <p:attrNameLst>
                                          <p:attrName>ppt_y</p:attrName>
                                        </p:attrNameLst>
                                      </p:cBhvr>
                                      <p:tavLst>
                                        <p:tav tm="0" fmla="#ppt_y-sin(pi*$)/81">
                                          <p:val>
                                            <p:fltVal val="0"/>
                                          </p:val>
                                        </p:tav>
                                        <p:tav tm="100000">
                                          <p:val>
                                            <p:fltVal val="1"/>
                                          </p:val>
                                        </p:tav>
                                      </p:tavLst>
                                    </p:anim>
                                    <p:animScale>
                                      <p:cBhvr>
                                        <p:cTn id="74" dur="26">
                                          <p:stCondLst>
                                            <p:cond delay="650"/>
                                          </p:stCondLst>
                                        </p:cTn>
                                        <p:tgtEl>
                                          <p:spTgt spid="11">
                                            <p:txEl>
                                              <p:pRg st="1" end="1"/>
                                            </p:txEl>
                                          </p:spTgt>
                                        </p:tgtEl>
                                      </p:cBhvr>
                                      <p:to x="100000" y="60000"/>
                                    </p:animScale>
                                    <p:animScale>
                                      <p:cBhvr>
                                        <p:cTn id="75" dur="166" decel="50000">
                                          <p:stCondLst>
                                            <p:cond delay="676"/>
                                          </p:stCondLst>
                                        </p:cTn>
                                        <p:tgtEl>
                                          <p:spTgt spid="11">
                                            <p:txEl>
                                              <p:pRg st="1" end="1"/>
                                            </p:txEl>
                                          </p:spTgt>
                                        </p:tgtEl>
                                      </p:cBhvr>
                                      <p:to x="100000" y="100000"/>
                                    </p:animScale>
                                    <p:animScale>
                                      <p:cBhvr>
                                        <p:cTn id="76" dur="26">
                                          <p:stCondLst>
                                            <p:cond delay="1312"/>
                                          </p:stCondLst>
                                        </p:cTn>
                                        <p:tgtEl>
                                          <p:spTgt spid="11">
                                            <p:txEl>
                                              <p:pRg st="1" end="1"/>
                                            </p:txEl>
                                          </p:spTgt>
                                        </p:tgtEl>
                                      </p:cBhvr>
                                      <p:to x="100000" y="80000"/>
                                    </p:animScale>
                                    <p:animScale>
                                      <p:cBhvr>
                                        <p:cTn id="77" dur="166" decel="50000">
                                          <p:stCondLst>
                                            <p:cond delay="1338"/>
                                          </p:stCondLst>
                                        </p:cTn>
                                        <p:tgtEl>
                                          <p:spTgt spid="11">
                                            <p:txEl>
                                              <p:pRg st="1" end="1"/>
                                            </p:txEl>
                                          </p:spTgt>
                                        </p:tgtEl>
                                      </p:cBhvr>
                                      <p:to x="100000" y="100000"/>
                                    </p:animScale>
                                    <p:animScale>
                                      <p:cBhvr>
                                        <p:cTn id="78" dur="26">
                                          <p:stCondLst>
                                            <p:cond delay="1642"/>
                                          </p:stCondLst>
                                        </p:cTn>
                                        <p:tgtEl>
                                          <p:spTgt spid="11">
                                            <p:txEl>
                                              <p:pRg st="1" end="1"/>
                                            </p:txEl>
                                          </p:spTgt>
                                        </p:tgtEl>
                                      </p:cBhvr>
                                      <p:to x="100000" y="90000"/>
                                    </p:animScale>
                                    <p:animScale>
                                      <p:cBhvr>
                                        <p:cTn id="79" dur="166" decel="50000">
                                          <p:stCondLst>
                                            <p:cond delay="1668"/>
                                          </p:stCondLst>
                                        </p:cTn>
                                        <p:tgtEl>
                                          <p:spTgt spid="11">
                                            <p:txEl>
                                              <p:pRg st="1" end="1"/>
                                            </p:txEl>
                                          </p:spTgt>
                                        </p:tgtEl>
                                      </p:cBhvr>
                                      <p:to x="100000" y="100000"/>
                                    </p:animScale>
                                    <p:animScale>
                                      <p:cBhvr>
                                        <p:cTn id="80" dur="26">
                                          <p:stCondLst>
                                            <p:cond delay="1808"/>
                                          </p:stCondLst>
                                        </p:cTn>
                                        <p:tgtEl>
                                          <p:spTgt spid="11">
                                            <p:txEl>
                                              <p:pRg st="1" end="1"/>
                                            </p:txEl>
                                          </p:spTgt>
                                        </p:tgtEl>
                                      </p:cBhvr>
                                      <p:to x="100000" y="95000"/>
                                    </p:animScale>
                                    <p:animScale>
                                      <p:cBhvr>
                                        <p:cTn id="81" dur="166" decel="50000">
                                          <p:stCondLst>
                                            <p:cond delay="1834"/>
                                          </p:stCondLst>
                                        </p:cTn>
                                        <p:tgtEl>
                                          <p:spTgt spid="11">
                                            <p:txEl>
                                              <p:pRg st="1" end="1"/>
                                            </p:txEl>
                                          </p:spTgt>
                                        </p:tgtEl>
                                      </p:cBhvr>
                                      <p:to x="100000" y="100000"/>
                                    </p:animScale>
                                  </p:childTnLst>
                                </p:cTn>
                              </p:par>
                            </p:childTnLst>
                          </p:cTn>
                        </p:par>
                        <p:par>
                          <p:cTn id="82" fill="hold">
                            <p:stCondLst>
                              <p:cond delay="11400"/>
                            </p:stCondLst>
                            <p:childTnLst>
                              <p:par>
                                <p:cTn id="83" presetID="26" presetClass="entr" presetSubtype="0" fill="hold" nodeType="afterEffect">
                                  <p:stCondLst>
                                    <p:cond delay="0"/>
                                  </p:stCondLst>
                                  <p:childTnLst>
                                    <p:set>
                                      <p:cBhvr>
                                        <p:cTn id="84" dur="1" fill="hold">
                                          <p:stCondLst>
                                            <p:cond delay="0"/>
                                          </p:stCondLst>
                                        </p:cTn>
                                        <p:tgtEl>
                                          <p:spTgt spid="11">
                                            <p:txEl>
                                              <p:pRg st="2" end="2"/>
                                            </p:txEl>
                                          </p:spTgt>
                                        </p:tgtEl>
                                        <p:attrNameLst>
                                          <p:attrName>style.visibility</p:attrName>
                                        </p:attrNameLst>
                                      </p:cBhvr>
                                      <p:to>
                                        <p:strVal val="visible"/>
                                      </p:to>
                                    </p:set>
                                    <p:animEffect transition="in" filter="wipe(down)">
                                      <p:cBhvr>
                                        <p:cTn id="85" dur="580">
                                          <p:stCondLst>
                                            <p:cond delay="0"/>
                                          </p:stCondLst>
                                        </p:cTn>
                                        <p:tgtEl>
                                          <p:spTgt spid="11">
                                            <p:txEl>
                                              <p:pRg st="2" end="2"/>
                                            </p:txEl>
                                          </p:spTgt>
                                        </p:tgtEl>
                                      </p:cBhvr>
                                    </p:animEffect>
                                    <p:anim calcmode="lin" valueType="num">
                                      <p:cBhvr>
                                        <p:cTn id="86" dur="1822" tmFilter="0,0; 0.14,0.36; 0.43,0.73; 0.71,0.91; 1.0,1.0">
                                          <p:stCondLst>
                                            <p:cond delay="0"/>
                                          </p:stCondLst>
                                        </p:cTn>
                                        <p:tgtEl>
                                          <p:spTgt spid="11">
                                            <p:txEl>
                                              <p:pRg st="2" end="2"/>
                                            </p:txEl>
                                          </p:spTgt>
                                        </p:tgtEl>
                                        <p:attrNameLst>
                                          <p:attrName>ppt_x</p:attrName>
                                        </p:attrNameLst>
                                      </p:cBhvr>
                                      <p:tavLst>
                                        <p:tav tm="0">
                                          <p:val>
                                            <p:strVal val="#ppt_x-0.25"/>
                                          </p:val>
                                        </p:tav>
                                        <p:tav tm="100000">
                                          <p:val>
                                            <p:strVal val="#ppt_x"/>
                                          </p:val>
                                        </p:tav>
                                      </p:tavLst>
                                    </p:anim>
                                    <p:anim calcmode="lin" valueType="num">
                                      <p:cBhvr>
                                        <p:cTn id="87" dur="664" tmFilter="0.0,0.0; 0.25,0.07; 0.50,0.2; 0.75,0.467; 1.0,1.0">
                                          <p:stCondLst>
                                            <p:cond delay="0"/>
                                          </p:stCondLst>
                                        </p:cTn>
                                        <p:tgtEl>
                                          <p:spTgt spid="11">
                                            <p:txEl>
                                              <p:pRg st="2" end="2"/>
                                            </p:txEl>
                                          </p:spTgt>
                                        </p:tgtEl>
                                        <p:attrNameLst>
                                          <p:attrName>ppt_y</p:attrName>
                                        </p:attrNameLst>
                                      </p:cBhvr>
                                      <p:tavLst>
                                        <p:tav tm="0" fmla="#ppt_y-sin(pi*$)/3">
                                          <p:val>
                                            <p:fltVal val="0.5"/>
                                          </p:val>
                                        </p:tav>
                                        <p:tav tm="100000">
                                          <p:val>
                                            <p:fltVal val="1"/>
                                          </p:val>
                                        </p:tav>
                                      </p:tavLst>
                                    </p:anim>
                                    <p:anim calcmode="lin" valueType="num">
                                      <p:cBhvr>
                                        <p:cTn id="88" dur="664" tmFilter="0, 0; 0.125,0.2665; 0.25,0.4; 0.375,0.465; 0.5,0.5;  0.625,0.535; 0.75,0.6; 0.875,0.7335; 1,1">
                                          <p:stCondLst>
                                            <p:cond delay="664"/>
                                          </p:stCondLst>
                                        </p:cTn>
                                        <p:tgtEl>
                                          <p:spTgt spid="11">
                                            <p:txEl>
                                              <p:pRg st="2" end="2"/>
                                            </p:txEl>
                                          </p:spTgt>
                                        </p:tgtEl>
                                        <p:attrNameLst>
                                          <p:attrName>ppt_y</p:attrName>
                                        </p:attrNameLst>
                                      </p:cBhvr>
                                      <p:tavLst>
                                        <p:tav tm="0" fmla="#ppt_y-sin(pi*$)/9">
                                          <p:val>
                                            <p:fltVal val="0"/>
                                          </p:val>
                                        </p:tav>
                                        <p:tav tm="100000">
                                          <p:val>
                                            <p:fltVal val="1"/>
                                          </p:val>
                                        </p:tav>
                                      </p:tavLst>
                                    </p:anim>
                                    <p:anim calcmode="lin" valueType="num">
                                      <p:cBhvr>
                                        <p:cTn id="89" dur="332" tmFilter="0, 0; 0.125,0.2665; 0.25,0.4; 0.375,0.465; 0.5,0.5;  0.625,0.535; 0.75,0.6; 0.875,0.7335; 1,1">
                                          <p:stCondLst>
                                            <p:cond delay="1324"/>
                                          </p:stCondLst>
                                        </p:cTn>
                                        <p:tgtEl>
                                          <p:spTgt spid="11">
                                            <p:txEl>
                                              <p:pRg st="2" end="2"/>
                                            </p:txEl>
                                          </p:spTgt>
                                        </p:tgtEl>
                                        <p:attrNameLst>
                                          <p:attrName>ppt_y</p:attrName>
                                        </p:attrNameLst>
                                      </p:cBhvr>
                                      <p:tavLst>
                                        <p:tav tm="0" fmla="#ppt_y-sin(pi*$)/27">
                                          <p:val>
                                            <p:fltVal val="0"/>
                                          </p:val>
                                        </p:tav>
                                        <p:tav tm="100000">
                                          <p:val>
                                            <p:fltVal val="1"/>
                                          </p:val>
                                        </p:tav>
                                      </p:tavLst>
                                    </p:anim>
                                    <p:anim calcmode="lin" valueType="num">
                                      <p:cBhvr>
                                        <p:cTn id="90" dur="164" tmFilter="0, 0; 0.125,0.2665; 0.25,0.4; 0.375,0.465; 0.5,0.5;  0.625,0.535; 0.75,0.6; 0.875,0.7335; 1,1">
                                          <p:stCondLst>
                                            <p:cond delay="1656"/>
                                          </p:stCondLst>
                                        </p:cTn>
                                        <p:tgtEl>
                                          <p:spTgt spid="11">
                                            <p:txEl>
                                              <p:pRg st="2" end="2"/>
                                            </p:txEl>
                                          </p:spTgt>
                                        </p:tgtEl>
                                        <p:attrNameLst>
                                          <p:attrName>ppt_y</p:attrName>
                                        </p:attrNameLst>
                                      </p:cBhvr>
                                      <p:tavLst>
                                        <p:tav tm="0" fmla="#ppt_y-sin(pi*$)/81">
                                          <p:val>
                                            <p:fltVal val="0"/>
                                          </p:val>
                                        </p:tav>
                                        <p:tav tm="100000">
                                          <p:val>
                                            <p:fltVal val="1"/>
                                          </p:val>
                                        </p:tav>
                                      </p:tavLst>
                                    </p:anim>
                                    <p:animScale>
                                      <p:cBhvr>
                                        <p:cTn id="91" dur="26">
                                          <p:stCondLst>
                                            <p:cond delay="650"/>
                                          </p:stCondLst>
                                        </p:cTn>
                                        <p:tgtEl>
                                          <p:spTgt spid="11">
                                            <p:txEl>
                                              <p:pRg st="2" end="2"/>
                                            </p:txEl>
                                          </p:spTgt>
                                        </p:tgtEl>
                                      </p:cBhvr>
                                      <p:to x="100000" y="60000"/>
                                    </p:animScale>
                                    <p:animScale>
                                      <p:cBhvr>
                                        <p:cTn id="92" dur="166" decel="50000">
                                          <p:stCondLst>
                                            <p:cond delay="676"/>
                                          </p:stCondLst>
                                        </p:cTn>
                                        <p:tgtEl>
                                          <p:spTgt spid="11">
                                            <p:txEl>
                                              <p:pRg st="2" end="2"/>
                                            </p:txEl>
                                          </p:spTgt>
                                        </p:tgtEl>
                                      </p:cBhvr>
                                      <p:to x="100000" y="100000"/>
                                    </p:animScale>
                                    <p:animScale>
                                      <p:cBhvr>
                                        <p:cTn id="93" dur="26">
                                          <p:stCondLst>
                                            <p:cond delay="1312"/>
                                          </p:stCondLst>
                                        </p:cTn>
                                        <p:tgtEl>
                                          <p:spTgt spid="11">
                                            <p:txEl>
                                              <p:pRg st="2" end="2"/>
                                            </p:txEl>
                                          </p:spTgt>
                                        </p:tgtEl>
                                      </p:cBhvr>
                                      <p:to x="100000" y="80000"/>
                                    </p:animScale>
                                    <p:animScale>
                                      <p:cBhvr>
                                        <p:cTn id="94" dur="166" decel="50000">
                                          <p:stCondLst>
                                            <p:cond delay="1338"/>
                                          </p:stCondLst>
                                        </p:cTn>
                                        <p:tgtEl>
                                          <p:spTgt spid="11">
                                            <p:txEl>
                                              <p:pRg st="2" end="2"/>
                                            </p:txEl>
                                          </p:spTgt>
                                        </p:tgtEl>
                                      </p:cBhvr>
                                      <p:to x="100000" y="100000"/>
                                    </p:animScale>
                                    <p:animScale>
                                      <p:cBhvr>
                                        <p:cTn id="95" dur="26">
                                          <p:stCondLst>
                                            <p:cond delay="1642"/>
                                          </p:stCondLst>
                                        </p:cTn>
                                        <p:tgtEl>
                                          <p:spTgt spid="11">
                                            <p:txEl>
                                              <p:pRg st="2" end="2"/>
                                            </p:txEl>
                                          </p:spTgt>
                                        </p:tgtEl>
                                      </p:cBhvr>
                                      <p:to x="100000" y="90000"/>
                                    </p:animScale>
                                    <p:animScale>
                                      <p:cBhvr>
                                        <p:cTn id="96" dur="166" decel="50000">
                                          <p:stCondLst>
                                            <p:cond delay="1668"/>
                                          </p:stCondLst>
                                        </p:cTn>
                                        <p:tgtEl>
                                          <p:spTgt spid="11">
                                            <p:txEl>
                                              <p:pRg st="2" end="2"/>
                                            </p:txEl>
                                          </p:spTgt>
                                        </p:tgtEl>
                                      </p:cBhvr>
                                      <p:to x="100000" y="100000"/>
                                    </p:animScale>
                                    <p:animScale>
                                      <p:cBhvr>
                                        <p:cTn id="97" dur="26">
                                          <p:stCondLst>
                                            <p:cond delay="1808"/>
                                          </p:stCondLst>
                                        </p:cTn>
                                        <p:tgtEl>
                                          <p:spTgt spid="11">
                                            <p:txEl>
                                              <p:pRg st="2" end="2"/>
                                            </p:txEl>
                                          </p:spTgt>
                                        </p:tgtEl>
                                      </p:cBhvr>
                                      <p:to x="100000" y="95000"/>
                                    </p:animScale>
                                    <p:animScale>
                                      <p:cBhvr>
                                        <p:cTn id="98" dur="166" decel="50000">
                                          <p:stCondLst>
                                            <p:cond delay="1834"/>
                                          </p:stCondLst>
                                        </p:cTn>
                                        <p:tgtEl>
                                          <p:spTgt spid="11">
                                            <p:txEl>
                                              <p:pRg st="2" end="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rgbClr val="990099"/>
            </a:gs>
            <a:gs pos="88000">
              <a:srgbClr val="990099"/>
            </a:gs>
            <a:gs pos="72000">
              <a:schemeClr val="accent4">
                <a:lumMod val="50000"/>
              </a:schemeClr>
            </a:gs>
            <a:gs pos="35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802" t="22001" r="8270" b="20400"/>
          <a:stretch/>
        </p:blipFill>
        <p:spPr>
          <a:xfrm>
            <a:off x="282385" y="266700"/>
            <a:ext cx="8565502" cy="4114800"/>
          </a:xfrm>
          <a:prstGeom prst="rect">
            <a:avLst/>
          </a:prstGeom>
          <a:scene3d>
            <a:camera prst="orthographicFront"/>
            <a:lightRig rig="threePt" dir="t"/>
          </a:scene3d>
          <a:sp3d extrusionH="76200">
            <a:bevelT/>
            <a:extrusionClr>
              <a:schemeClr val="accent4">
                <a:lumMod val="75000"/>
              </a:schemeClr>
            </a:extrusionClr>
          </a:sp3d>
        </p:spPr>
      </p:pic>
      <p:sp>
        <p:nvSpPr>
          <p:cNvPr id="5" name="TextBox 4"/>
          <p:cNvSpPr txBox="1"/>
          <p:nvPr/>
        </p:nvSpPr>
        <p:spPr>
          <a:xfrm>
            <a:off x="282385" y="4567839"/>
            <a:ext cx="8458200" cy="677108"/>
          </a:xfrm>
          <a:prstGeom prst="rect">
            <a:avLst/>
          </a:prstGeom>
          <a:noFill/>
          <a:effectLst>
            <a:innerShdw blurRad="63500" dist="50800" dir="16200000">
              <a:prstClr val="black">
                <a:alpha val="50000"/>
              </a:prstClr>
            </a:innerShdw>
          </a:effectLst>
        </p:spPr>
        <p:txBody>
          <a:bodyPr wrap="square" rtlCol="0">
            <a:spAutoFit/>
            <a:scene3d>
              <a:camera prst="orthographicFront"/>
              <a:lightRig rig="soft" dir="t">
                <a:rot lat="0" lon="0" rev="1800000"/>
              </a:lightRig>
            </a:scene3d>
            <a:sp3d extrusionH="57150" contourW="12700" prstMaterial="metal">
              <a:bevelB h="0"/>
              <a:extrusionClr>
                <a:schemeClr val="bg2">
                  <a:lumMod val="60000"/>
                  <a:lumOff val="40000"/>
                </a:schemeClr>
              </a:extrusionClr>
              <a:contourClr>
                <a:schemeClr val="bg2">
                  <a:lumMod val="75000"/>
                </a:schemeClr>
              </a:contourClr>
            </a:sp3d>
          </a:bodyPr>
          <a:lstStyle/>
          <a:p>
            <a:pPr algn="ctr"/>
            <a:r>
              <a:rPr lang="en-US" sz="3800" dirty="0" smtClean="0">
                <a:solidFill>
                  <a:srgbClr val="7030A0"/>
                </a:solidFill>
                <a:effectLst>
                  <a:glow rad="88900">
                    <a:schemeClr val="accent1">
                      <a:alpha val="81000"/>
                    </a:schemeClr>
                  </a:glow>
                  <a:outerShdw blurRad="38100" dist="38100" dir="2700000" algn="tl">
                    <a:srgbClr val="000000">
                      <a:alpha val="43137"/>
                    </a:srgbClr>
                  </a:outerShdw>
                  <a:reflection stA="28000" endPos="33000" dir="5400000" sy="-100000" algn="bl" rotWithShape="0"/>
                </a:effectLst>
                <a:latin typeface="Impact" pitchFamily="34" charset="0"/>
              </a:rPr>
              <a:t>Engineering Technology Department Staff</a:t>
            </a:r>
            <a:endParaRPr lang="en-US" sz="3800" dirty="0">
              <a:solidFill>
                <a:srgbClr val="7030A0"/>
              </a:solidFill>
              <a:effectLst>
                <a:glow rad="88900">
                  <a:schemeClr val="accent1">
                    <a:alpha val="81000"/>
                  </a:schemeClr>
                </a:glow>
                <a:outerShdw blurRad="38100" dist="38100" dir="2700000" algn="tl">
                  <a:srgbClr val="000000">
                    <a:alpha val="43137"/>
                  </a:srgbClr>
                </a:outerShdw>
                <a:reflection stA="28000" endPos="33000" dir="5400000" sy="-100000" algn="bl" rotWithShape="0"/>
              </a:effectLst>
              <a:latin typeface="Impact" pitchFamily="34" charset="0"/>
            </a:endParaRPr>
          </a:p>
        </p:txBody>
      </p:sp>
    </p:spTree>
    <p:extLst>
      <p:ext uri="{BB962C8B-B14F-4D97-AF65-F5344CB8AC3E}">
        <p14:creationId xmlns:p14="http://schemas.microsoft.com/office/powerpoint/2010/main" val="3776336724"/>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par>
                          <p:cTn id="8" fill="hold">
                            <p:stCondLst>
                              <p:cond delay="2000"/>
                            </p:stCondLst>
                            <p:childTnLst>
                              <p:par>
                                <p:cTn id="9" presetID="6"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ircle(in)">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accent2">
                <a:lumMod val="50000"/>
              </a:schemeClr>
            </a:gs>
            <a:gs pos="10000">
              <a:schemeClr val="accent2">
                <a:lumMod val="75000"/>
              </a:schemeClr>
            </a:gs>
            <a:gs pos="89000">
              <a:schemeClr val="accent2">
                <a:lumMod val="75000"/>
              </a:schemeClr>
            </a:gs>
            <a:gs pos="66000">
              <a:schemeClr val="accent6">
                <a:lumMod val="75000"/>
              </a:schemeClr>
            </a:gs>
            <a:gs pos="46000">
              <a:schemeClr val="accent6">
                <a:lumMod val="60000"/>
                <a:lumOff val="40000"/>
              </a:schemeClr>
            </a:gs>
            <a:gs pos="100000">
              <a:schemeClr val="accent6">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3962400" y="2324100"/>
            <a:ext cx="4876800" cy="3200400"/>
          </a:xfrm>
          <a:prstGeom prst="rect">
            <a:avLst/>
          </a:prstGeom>
          <a:effectLst>
            <a:glow rad="63500">
              <a:schemeClr val="accent6">
                <a:lumMod val="75000"/>
              </a:schemeClr>
            </a:glo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396" y="176088"/>
            <a:ext cx="4572000" cy="2892829"/>
          </a:xfrm>
          <a:prstGeom prst="rect">
            <a:avLst/>
          </a:prstGeom>
          <a:effectLst>
            <a:glow rad="50800">
              <a:schemeClr val="accent6">
                <a:lumMod val="75000"/>
              </a:schemeClr>
            </a:glow>
          </a:effectLst>
          <a:scene3d>
            <a:camera prst="orthographicFront"/>
            <a:lightRig rig="threePt" dir="t"/>
          </a:scene3d>
          <a:sp3d>
            <a:bevelB w="114300" prst="hardEdge"/>
          </a:sp3d>
        </p:spPr>
      </p:pic>
      <p:sp>
        <p:nvSpPr>
          <p:cNvPr id="8" name="TextBox 7"/>
          <p:cNvSpPr txBox="1"/>
          <p:nvPr/>
        </p:nvSpPr>
        <p:spPr>
          <a:xfrm>
            <a:off x="3962400" y="155188"/>
            <a:ext cx="5205271" cy="1246495"/>
          </a:xfrm>
          <a:prstGeom prst="rect">
            <a:avLst/>
          </a:prstGeom>
          <a:noFill/>
        </p:spPr>
        <p:txBody>
          <a:bodyPr wrap="none" rtlCol="0">
            <a:spAutoFit/>
          </a:bodyPr>
          <a:lstStyle/>
          <a:p>
            <a:r>
              <a:rPr lang="en-US" sz="40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21</a:t>
            </a:r>
            <a:r>
              <a:rPr lang="en-US" sz="2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full-time </a:t>
            </a:r>
            <a:r>
              <a:rPr lang="en-US" sz="28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faculty</a:t>
            </a:r>
            <a:r>
              <a:rPr lang="en-US" sz="2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a:t>
            </a:r>
            <a:r>
              <a:rPr lang="en-US" sz="28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members </a:t>
            </a:r>
          </a:p>
          <a:p>
            <a:endParaRPr lang="en-US" sz="1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a:p>
            <a:endParaRPr lang="en-US" dirty="0"/>
          </a:p>
        </p:txBody>
      </p:sp>
      <p:sp>
        <p:nvSpPr>
          <p:cNvPr id="10" name="TextBox 9"/>
          <p:cNvSpPr txBox="1"/>
          <p:nvPr/>
        </p:nvSpPr>
        <p:spPr>
          <a:xfrm>
            <a:off x="381000" y="3950570"/>
            <a:ext cx="7905391" cy="830997"/>
          </a:xfrm>
          <a:prstGeom prst="rect">
            <a:avLst/>
          </a:prstGeom>
          <a:noFill/>
        </p:spPr>
        <p:txBody>
          <a:bodyPr wrap="square" rtlCol="0">
            <a:spAutoFit/>
          </a:bodyPr>
          <a:lstStyle/>
          <a:p>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and many years of </a:t>
            </a:r>
            <a:endPar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Industrial Engineering Experience</a:t>
            </a:r>
            <a:endPar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p:txBody>
      </p:sp>
      <p:sp>
        <p:nvSpPr>
          <p:cNvPr id="11" name="TextBox 10"/>
          <p:cNvSpPr txBox="1"/>
          <p:nvPr/>
        </p:nvSpPr>
        <p:spPr>
          <a:xfrm>
            <a:off x="5486400" y="885825"/>
            <a:ext cx="3331361" cy="830997"/>
          </a:xfrm>
          <a:prstGeom prst="rect">
            <a:avLst/>
          </a:prstGeom>
          <a:noFill/>
        </p:spPr>
        <p:txBody>
          <a:bodyPr wrap="none" rtlCol="0">
            <a:spAutoFit/>
          </a:bodyPr>
          <a:lstStyle/>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Credentialed with </a:t>
            </a:r>
          </a:p>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Ph</a:t>
            </a:r>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a:t>
            </a:r>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D's,  </a:t>
            </a:r>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PE  </a:t>
            </a:r>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Licenses... </a:t>
            </a:r>
            <a:endPar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p:txBody>
      </p:sp>
    </p:spTree>
    <p:extLst>
      <p:ext uri="{BB962C8B-B14F-4D97-AF65-F5344CB8AC3E}">
        <p14:creationId xmlns:p14="http://schemas.microsoft.com/office/powerpoint/2010/main" val="470093525"/>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6" presetClass="entr" presetSubtype="16"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ircle(in)">
                                      <p:cBhvr>
                                        <p:cTn id="13" dur="2000"/>
                                        <p:tgtEl>
                                          <p:spTgt spid="11"/>
                                        </p:tgtEl>
                                      </p:cBhvr>
                                    </p:animEffect>
                                  </p:childTnLst>
                                </p:cTn>
                              </p:par>
                            </p:childTnLst>
                          </p:cTn>
                        </p:par>
                        <p:par>
                          <p:cTn id="14" fill="hold">
                            <p:stCondLst>
                              <p:cond delay="3000"/>
                            </p:stCondLst>
                            <p:childTnLst>
                              <p:par>
                                <p:cTn id="15" presetID="42"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4000"/>
                            </p:stCondLst>
                            <p:childTnLst>
                              <p:par>
                                <p:cTn id="21" presetID="4" presetClass="entr" presetSubtype="16"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ox(in)">
                                      <p:cBhvr>
                                        <p:cTn id="23" dur="2000"/>
                                        <p:tgtEl>
                                          <p:spTgt spid="2"/>
                                        </p:tgtEl>
                                      </p:cBhvr>
                                    </p:animEffect>
                                  </p:childTnLst>
                                </p:cTn>
                              </p:par>
                            </p:childTnLst>
                          </p:cTn>
                        </p:par>
                        <p:par>
                          <p:cTn id="24" fill="hold">
                            <p:stCondLst>
                              <p:cond delay="6000"/>
                            </p:stCondLst>
                            <p:childTnLst>
                              <p:par>
                                <p:cTn id="25" presetID="6" presetClass="entr" presetSubtype="16"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circle(in)">
                                      <p:cBhvr>
                                        <p:cTn id="2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75000"/>
              </a:schemeClr>
            </a:gs>
            <a:gs pos="89000">
              <a:schemeClr val="accent3">
                <a:lumMod val="60000"/>
                <a:lumOff val="40000"/>
              </a:schemeClr>
            </a:gs>
            <a:gs pos="42096">
              <a:schemeClr val="bg1">
                <a:lumMod val="95000"/>
                <a:lumOff val="5000"/>
              </a:schemeClr>
            </a:gs>
            <a:gs pos="72000">
              <a:schemeClr val="bg1">
                <a:lumMod val="95000"/>
                <a:lumOff val="5000"/>
              </a:schemeClr>
            </a:gs>
            <a:gs pos="52000">
              <a:schemeClr val="accent6">
                <a:lumMod val="40000"/>
                <a:lumOff val="60000"/>
              </a:schemeClr>
            </a:gs>
            <a:gs pos="100000">
              <a:schemeClr val="accent3">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colorTemperature colorTemp="72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85003" y="419100"/>
            <a:ext cx="7444597" cy="5105400"/>
          </a:xfrm>
          <a:prstGeom prst="rect">
            <a:avLst/>
          </a:prstGeom>
          <a:solidFill>
            <a:srgbClr val="FFFFFF">
              <a:shade val="85000"/>
            </a:srgbClr>
          </a:solidFill>
          <a:ln w="12700" cap="sq">
            <a:solidFill>
              <a:srgbClr val="009900"/>
            </a:solidFill>
            <a:prstDash val="solid"/>
            <a:miter lim="800000"/>
          </a:ln>
          <a:effectLst>
            <a:outerShdw blurRad="57150" dist="37500" dir="7560000" sy="98000" kx="110000" ky="200000" algn="tl" rotWithShape="0">
              <a:srgbClr val="000000">
                <a:alpha val="0"/>
              </a:srgbClr>
            </a:outerShdw>
          </a:effectLst>
          <a:scene3d>
            <a:camera prst="perspectiveRelaxed">
              <a:rot lat="18960000" lon="0" rev="0"/>
            </a:camera>
            <a:lightRig rig="twoPt" dir="t">
              <a:rot lat="0" lon="0" rev="7200000"/>
            </a:lightRig>
          </a:scene3d>
          <a:sp3d extrusionH="76200" contourW="12700" prstMaterial="matte">
            <a:bevelT w="22860" h="12700" prst="slope"/>
            <a:extrusionClr>
              <a:schemeClr val="bg1">
                <a:lumMod val="95000"/>
                <a:lumOff val="5000"/>
              </a:schemeClr>
            </a:extrusionClr>
            <a:contourClr>
              <a:srgbClr val="00FF00"/>
            </a:contourClr>
          </a:sp3d>
        </p:spPr>
      </p:pic>
      <p:sp>
        <p:nvSpPr>
          <p:cNvPr id="4" name="Rectangle 3"/>
          <p:cNvSpPr/>
          <p:nvPr/>
        </p:nvSpPr>
        <p:spPr>
          <a:xfrm>
            <a:off x="228600" y="1267629"/>
            <a:ext cx="8534400" cy="3939540"/>
          </a:xfrm>
          <a:custGeom>
            <a:avLst/>
            <a:gdLst>
              <a:gd name="connsiteX0" fmla="*/ 0 w 8610600"/>
              <a:gd name="connsiteY0" fmla="*/ 0 h 4985980"/>
              <a:gd name="connsiteX1" fmla="*/ 8610600 w 8610600"/>
              <a:gd name="connsiteY1" fmla="*/ 0 h 4985980"/>
              <a:gd name="connsiteX2" fmla="*/ 8610600 w 8610600"/>
              <a:gd name="connsiteY2" fmla="*/ 4985980 h 4985980"/>
              <a:gd name="connsiteX3" fmla="*/ 0 w 8610600"/>
              <a:gd name="connsiteY3" fmla="*/ 4985980 h 4985980"/>
              <a:gd name="connsiteX4" fmla="*/ 0 w 8610600"/>
              <a:gd name="connsiteY4" fmla="*/ 0 h 4985980"/>
              <a:gd name="connsiteX0" fmla="*/ 47625 w 8658225"/>
              <a:gd name="connsiteY0" fmla="*/ 0 h 5290780"/>
              <a:gd name="connsiteX1" fmla="*/ 8658225 w 8658225"/>
              <a:gd name="connsiteY1" fmla="*/ 0 h 5290780"/>
              <a:gd name="connsiteX2" fmla="*/ 8658225 w 8658225"/>
              <a:gd name="connsiteY2" fmla="*/ 4985980 h 5290780"/>
              <a:gd name="connsiteX3" fmla="*/ 0 w 8658225"/>
              <a:gd name="connsiteY3" fmla="*/ 5290780 h 5290780"/>
              <a:gd name="connsiteX4" fmla="*/ 47625 w 8658225"/>
              <a:gd name="connsiteY4" fmla="*/ 0 h 5290780"/>
              <a:gd name="connsiteX0" fmla="*/ 47625 w 8991600"/>
              <a:gd name="connsiteY0" fmla="*/ 0 h 5509855"/>
              <a:gd name="connsiteX1" fmla="*/ 8658225 w 8991600"/>
              <a:gd name="connsiteY1" fmla="*/ 0 h 5509855"/>
              <a:gd name="connsiteX2" fmla="*/ 8991600 w 8991600"/>
              <a:gd name="connsiteY2" fmla="*/ 5509855 h 5509855"/>
              <a:gd name="connsiteX3" fmla="*/ 0 w 8991600"/>
              <a:gd name="connsiteY3" fmla="*/ 5290780 h 5509855"/>
              <a:gd name="connsiteX4" fmla="*/ 47625 w 8991600"/>
              <a:gd name="connsiteY4" fmla="*/ 0 h 5509855"/>
              <a:gd name="connsiteX0" fmla="*/ 247650 w 9191625"/>
              <a:gd name="connsiteY0" fmla="*/ 0 h 5538430"/>
              <a:gd name="connsiteX1" fmla="*/ 8858250 w 9191625"/>
              <a:gd name="connsiteY1" fmla="*/ 0 h 5538430"/>
              <a:gd name="connsiteX2" fmla="*/ 9191625 w 9191625"/>
              <a:gd name="connsiteY2" fmla="*/ 5509855 h 5538430"/>
              <a:gd name="connsiteX3" fmla="*/ 0 w 9191625"/>
              <a:gd name="connsiteY3" fmla="*/ 5538430 h 5538430"/>
              <a:gd name="connsiteX4" fmla="*/ 247650 w 9191625"/>
              <a:gd name="connsiteY4" fmla="*/ 0 h 5538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91625" h="5538430">
                <a:moveTo>
                  <a:pt x="247650" y="0"/>
                </a:moveTo>
                <a:lnTo>
                  <a:pt x="8858250" y="0"/>
                </a:lnTo>
                <a:lnTo>
                  <a:pt x="9191625" y="5509855"/>
                </a:lnTo>
                <a:lnTo>
                  <a:pt x="0" y="5538430"/>
                </a:lnTo>
                <a:lnTo>
                  <a:pt x="247650" y="0"/>
                </a:lnTo>
                <a:close/>
              </a:path>
            </a:pathLst>
          </a:custGeom>
          <a:gradFill flip="none" rotWithShape="0">
            <a:gsLst>
              <a:gs pos="0">
                <a:srgbClr val="DDEBCF"/>
              </a:gs>
              <a:gs pos="100000">
                <a:srgbClr val="9CB86E">
                  <a:lumMod val="73000"/>
                  <a:lumOff val="27000"/>
                  <a:alpha val="28000"/>
                </a:srgbClr>
              </a:gs>
              <a:gs pos="100000">
                <a:srgbClr val="156B13"/>
              </a:gs>
            </a:gsLst>
            <a:lin ang="6600000" scaled="0"/>
            <a:tileRect/>
          </a:gradFill>
          <a:ln>
            <a:noFill/>
          </a:ln>
        </p:spPr>
        <p:txBody>
          <a:bodyPr wrap="square">
            <a:spAutoFit/>
            <a:scene3d>
              <a:camera prst="orthographicFront"/>
              <a:lightRig rig="threePt" dir="t"/>
            </a:scene3d>
            <a:sp3d contourW="12700" prstMaterial="dkEdge">
              <a:contourClr>
                <a:schemeClr val="accent6">
                  <a:lumMod val="50000"/>
                </a:schemeClr>
              </a:contourClr>
            </a:sp3d>
          </a:bodyPr>
          <a:lstStyle/>
          <a:p>
            <a:pPr marL="285750" indent="-285750">
              <a:spcAft>
                <a:spcPts val="1200"/>
              </a:spcAft>
              <a:buFont typeface="Wingdings" pitchFamily="2" charset="2"/>
              <a:buChar char="Ø"/>
            </a:pPr>
            <a:r>
              <a:rPr lang="en-US" sz="2800" b="1" u="sng"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Career </a:t>
            </a: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Preparation and Advancement </a:t>
            </a:r>
            <a:r>
              <a:rPr lang="en-US" sz="2800" b="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will demonstrate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mastery of the knowledge and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skills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needed for entry into or advancement in an engineering technology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field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of study</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Engineering Competence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be competent technicians with problem solving and design skills, and have the ability to apply mathematics and science to solve engineering technology problems.</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Professional Skills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have strong communication skills, and the ability to work successfully in teams.</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College Transfer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meet the requirements for transfer into the junior year of a baccalaureate program in engineering technology</a:t>
            </a:r>
          </a:p>
        </p:txBody>
      </p:sp>
      <p:sp>
        <p:nvSpPr>
          <p:cNvPr id="3" name="Title 2"/>
          <p:cNvSpPr>
            <a:spLocks noGrp="1"/>
          </p:cNvSpPr>
          <p:nvPr>
            <p:ph type="title"/>
          </p:nvPr>
        </p:nvSpPr>
        <p:spPr>
          <a:xfrm>
            <a:off x="11501" y="0"/>
            <a:ext cx="9132499" cy="1181365"/>
          </a:xfrm>
        </p:spPr>
        <p:txBody>
          <a:bodyPr>
            <a:noAutofit/>
          </a:bodyPr>
          <a:lstStyle/>
          <a:p>
            <a:r>
              <a:rPr lang="en-US" sz="4000" b="1" i="1" spc="300" dirty="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Engineering </a:t>
            </a:r>
            <a: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Technology</a:t>
            </a:r>
            <a:b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br>
            <a: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Educational Objectives</a:t>
            </a:r>
            <a:endParaRPr lang="en-US" sz="4000" dirty="0"/>
          </a:p>
        </p:txBody>
      </p:sp>
    </p:spTree>
    <p:extLst>
      <p:ext uri="{BB962C8B-B14F-4D97-AF65-F5344CB8AC3E}">
        <p14:creationId xmlns:p14="http://schemas.microsoft.com/office/powerpoint/2010/main" val="1986293650"/>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par>
                          <p:cTn id="15" fill="hold">
                            <p:stCondLst>
                              <p:cond delay="1500"/>
                            </p:stCondLst>
                            <p:childTnLst>
                              <p:par>
                                <p:cTn id="16" presetID="53" presetClass="entr" presetSubtype="16" fill="hold" nodeType="afterEffect">
                                  <p:stCondLst>
                                    <p:cond delay="500"/>
                                  </p:stCondLst>
                                  <p:childTnLst>
                                    <p:set>
                                      <p:cBhvr>
                                        <p:cTn id="17" dur="1" fill="hold">
                                          <p:stCondLst>
                                            <p:cond delay="0"/>
                                          </p:stCondLst>
                                        </p:cTn>
                                        <p:tgtEl>
                                          <p:spTgt spid="4">
                                            <p:txEl>
                                              <p:pRg st="0" end="0"/>
                                            </p:txEl>
                                          </p:spTgt>
                                        </p:tgtEl>
                                        <p:attrNameLst>
                                          <p:attrName>style.visibility</p:attrName>
                                        </p:attrNameLst>
                                      </p:cBhvr>
                                      <p:to>
                                        <p:strVal val="visible"/>
                                      </p:to>
                                    </p:set>
                                    <p:anim calcmode="lin" valueType="num">
                                      <p:cBhvr>
                                        <p:cTn id="18"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9" dur="10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20" dur="1000"/>
                                        <p:tgtEl>
                                          <p:spTgt spid="4">
                                            <p:txEl>
                                              <p:pRg st="0" end="0"/>
                                            </p:txEl>
                                          </p:spTgt>
                                        </p:tgtEl>
                                      </p:cBhvr>
                                    </p:animEffect>
                                  </p:childTnLst>
                                </p:cTn>
                              </p:par>
                            </p:childTnLst>
                          </p:cTn>
                        </p:par>
                        <p:par>
                          <p:cTn id="21" fill="hold">
                            <p:stCondLst>
                              <p:cond delay="3000"/>
                            </p:stCondLst>
                            <p:childTnLst>
                              <p:par>
                                <p:cTn id="22" presetID="53" presetClass="entr" presetSubtype="16" fill="hold" nodeType="afterEffect">
                                  <p:stCondLst>
                                    <p:cond delay="500"/>
                                  </p:stCondLst>
                                  <p:childTnLst>
                                    <p:set>
                                      <p:cBhvr>
                                        <p:cTn id="23" dur="1" fill="hold">
                                          <p:stCondLst>
                                            <p:cond delay="0"/>
                                          </p:stCondLst>
                                        </p:cTn>
                                        <p:tgtEl>
                                          <p:spTgt spid="4">
                                            <p:txEl>
                                              <p:pRg st="1" end="1"/>
                                            </p:txEl>
                                          </p:spTgt>
                                        </p:tgtEl>
                                        <p:attrNameLst>
                                          <p:attrName>style.visibility</p:attrName>
                                        </p:attrNameLst>
                                      </p:cBhvr>
                                      <p:to>
                                        <p:strVal val="visible"/>
                                      </p:to>
                                    </p:set>
                                    <p:anim calcmode="lin" valueType="num">
                                      <p:cBhvr>
                                        <p:cTn id="24" dur="1000" fill="hold"/>
                                        <p:tgtEl>
                                          <p:spTgt spid="4">
                                            <p:txEl>
                                              <p:pRg st="1" end="1"/>
                                            </p:txEl>
                                          </p:spTgt>
                                        </p:tgtEl>
                                        <p:attrNameLst>
                                          <p:attrName>ppt_w</p:attrName>
                                        </p:attrNameLst>
                                      </p:cBhvr>
                                      <p:tavLst>
                                        <p:tav tm="0">
                                          <p:val>
                                            <p:fltVal val="0"/>
                                          </p:val>
                                        </p:tav>
                                        <p:tav tm="100000">
                                          <p:val>
                                            <p:strVal val="#ppt_w"/>
                                          </p:val>
                                        </p:tav>
                                      </p:tavLst>
                                    </p:anim>
                                    <p:anim calcmode="lin" valueType="num">
                                      <p:cBhvr>
                                        <p:cTn id="25" dur="10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26" dur="1000"/>
                                        <p:tgtEl>
                                          <p:spTgt spid="4">
                                            <p:txEl>
                                              <p:pRg st="1" end="1"/>
                                            </p:txEl>
                                          </p:spTgt>
                                        </p:tgtEl>
                                      </p:cBhvr>
                                    </p:animEffect>
                                  </p:childTnLst>
                                </p:cTn>
                              </p:par>
                            </p:childTnLst>
                          </p:cTn>
                        </p:par>
                        <p:par>
                          <p:cTn id="27" fill="hold">
                            <p:stCondLst>
                              <p:cond delay="4500"/>
                            </p:stCondLst>
                            <p:childTnLst>
                              <p:par>
                                <p:cTn id="28" presetID="53" presetClass="entr" presetSubtype="16" fill="hold" nodeType="afterEffect">
                                  <p:stCondLst>
                                    <p:cond delay="500"/>
                                  </p:stCondLst>
                                  <p:childTnLst>
                                    <p:set>
                                      <p:cBhvr>
                                        <p:cTn id="29" dur="1" fill="hold">
                                          <p:stCondLst>
                                            <p:cond delay="0"/>
                                          </p:stCondLst>
                                        </p:cTn>
                                        <p:tgtEl>
                                          <p:spTgt spid="4">
                                            <p:txEl>
                                              <p:pRg st="2" end="2"/>
                                            </p:txEl>
                                          </p:spTgt>
                                        </p:tgtEl>
                                        <p:attrNameLst>
                                          <p:attrName>style.visibility</p:attrName>
                                        </p:attrNameLst>
                                      </p:cBhvr>
                                      <p:to>
                                        <p:strVal val="visible"/>
                                      </p:to>
                                    </p:set>
                                    <p:anim calcmode="lin" valueType="num">
                                      <p:cBhvr>
                                        <p:cTn id="30" dur="1000" fill="hold"/>
                                        <p:tgtEl>
                                          <p:spTgt spid="4">
                                            <p:txEl>
                                              <p:pRg st="2" end="2"/>
                                            </p:txEl>
                                          </p:spTgt>
                                        </p:tgtEl>
                                        <p:attrNameLst>
                                          <p:attrName>ppt_w</p:attrName>
                                        </p:attrNameLst>
                                      </p:cBhvr>
                                      <p:tavLst>
                                        <p:tav tm="0">
                                          <p:val>
                                            <p:fltVal val="0"/>
                                          </p:val>
                                        </p:tav>
                                        <p:tav tm="100000">
                                          <p:val>
                                            <p:strVal val="#ppt_w"/>
                                          </p:val>
                                        </p:tav>
                                      </p:tavLst>
                                    </p:anim>
                                    <p:anim calcmode="lin" valueType="num">
                                      <p:cBhvr>
                                        <p:cTn id="31" dur="1000" fill="hold"/>
                                        <p:tgtEl>
                                          <p:spTgt spid="4">
                                            <p:txEl>
                                              <p:pRg st="2" end="2"/>
                                            </p:txEl>
                                          </p:spTgt>
                                        </p:tgtEl>
                                        <p:attrNameLst>
                                          <p:attrName>ppt_h</p:attrName>
                                        </p:attrNameLst>
                                      </p:cBhvr>
                                      <p:tavLst>
                                        <p:tav tm="0">
                                          <p:val>
                                            <p:fltVal val="0"/>
                                          </p:val>
                                        </p:tav>
                                        <p:tav tm="100000">
                                          <p:val>
                                            <p:strVal val="#ppt_h"/>
                                          </p:val>
                                        </p:tav>
                                      </p:tavLst>
                                    </p:anim>
                                    <p:animEffect transition="in" filter="fade">
                                      <p:cBhvr>
                                        <p:cTn id="32" dur="1000"/>
                                        <p:tgtEl>
                                          <p:spTgt spid="4">
                                            <p:txEl>
                                              <p:pRg st="2" end="2"/>
                                            </p:txEl>
                                          </p:spTgt>
                                        </p:tgtEl>
                                      </p:cBhvr>
                                    </p:animEffect>
                                  </p:childTnLst>
                                </p:cTn>
                              </p:par>
                            </p:childTnLst>
                          </p:cTn>
                        </p:par>
                        <p:par>
                          <p:cTn id="33" fill="hold">
                            <p:stCondLst>
                              <p:cond delay="6000"/>
                            </p:stCondLst>
                            <p:childTnLst>
                              <p:par>
                                <p:cTn id="34" presetID="53" presetClass="entr" presetSubtype="16" fill="hold" nodeType="afterEffect">
                                  <p:stCondLst>
                                    <p:cond delay="500"/>
                                  </p:stCondLst>
                                  <p:childTnLst>
                                    <p:set>
                                      <p:cBhvr>
                                        <p:cTn id="35" dur="1" fill="hold">
                                          <p:stCondLst>
                                            <p:cond delay="0"/>
                                          </p:stCondLst>
                                        </p:cTn>
                                        <p:tgtEl>
                                          <p:spTgt spid="4">
                                            <p:txEl>
                                              <p:pRg st="3" end="3"/>
                                            </p:txEl>
                                          </p:spTgt>
                                        </p:tgtEl>
                                        <p:attrNameLst>
                                          <p:attrName>style.visibility</p:attrName>
                                        </p:attrNameLst>
                                      </p:cBhvr>
                                      <p:to>
                                        <p:strVal val="visible"/>
                                      </p:to>
                                    </p:set>
                                    <p:anim calcmode="lin" valueType="num">
                                      <p:cBhvr>
                                        <p:cTn id="36" dur="1000" fill="hold"/>
                                        <p:tgtEl>
                                          <p:spTgt spid="4">
                                            <p:txEl>
                                              <p:pRg st="3" end="3"/>
                                            </p:txEl>
                                          </p:spTgt>
                                        </p:tgtEl>
                                        <p:attrNameLst>
                                          <p:attrName>ppt_w</p:attrName>
                                        </p:attrNameLst>
                                      </p:cBhvr>
                                      <p:tavLst>
                                        <p:tav tm="0">
                                          <p:val>
                                            <p:fltVal val="0"/>
                                          </p:val>
                                        </p:tav>
                                        <p:tav tm="100000">
                                          <p:val>
                                            <p:strVal val="#ppt_w"/>
                                          </p:val>
                                        </p:tav>
                                      </p:tavLst>
                                    </p:anim>
                                    <p:anim calcmode="lin" valueType="num">
                                      <p:cBhvr>
                                        <p:cTn id="37" dur="1000" fill="hold"/>
                                        <p:tgtEl>
                                          <p:spTgt spid="4">
                                            <p:txEl>
                                              <p:pRg st="3" end="3"/>
                                            </p:txEl>
                                          </p:spTgt>
                                        </p:tgtEl>
                                        <p:attrNameLst>
                                          <p:attrName>ppt_h</p:attrName>
                                        </p:attrNameLst>
                                      </p:cBhvr>
                                      <p:tavLst>
                                        <p:tav tm="0">
                                          <p:val>
                                            <p:fltVal val="0"/>
                                          </p:val>
                                        </p:tav>
                                        <p:tav tm="100000">
                                          <p:val>
                                            <p:strVal val="#ppt_h"/>
                                          </p:val>
                                        </p:tav>
                                      </p:tavLst>
                                    </p:anim>
                                    <p:animEffect transition="in" filter="fade">
                                      <p:cBhvr>
                                        <p:cTn id="38" dur="10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lumMod val="95000"/>
              </a:schemeClr>
            </a:gs>
            <a:gs pos="89000">
              <a:schemeClr val="bg2">
                <a:lumMod val="60000"/>
                <a:lumOff val="40000"/>
              </a:schemeClr>
            </a:gs>
            <a:gs pos="72000">
              <a:schemeClr val="bg2">
                <a:lumMod val="75000"/>
              </a:schemeClr>
            </a:gs>
            <a:gs pos="20432">
              <a:schemeClr val="bg2">
                <a:lumMod val="60000"/>
                <a:lumOff val="40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11687" r="9685"/>
          <a:stretch/>
        </p:blipFill>
        <p:spPr>
          <a:xfrm>
            <a:off x="2514600" y="682272"/>
            <a:ext cx="6339876" cy="4537427"/>
          </a:xfrm>
          <a:prstGeom prst="rect">
            <a:avLst/>
          </a:prstGeom>
          <a:effectLst>
            <a:softEdge rad="63500"/>
          </a:effectLst>
        </p:spPr>
      </p:pic>
      <p:sp>
        <p:nvSpPr>
          <p:cNvPr id="3" name="Rectangle 2"/>
          <p:cNvSpPr/>
          <p:nvPr/>
        </p:nvSpPr>
        <p:spPr>
          <a:xfrm>
            <a:off x="76200" y="114300"/>
            <a:ext cx="6096000" cy="3662541"/>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effectLst>
            <a:glow rad="63500">
              <a:schemeClr val="accent1">
                <a:satMod val="175000"/>
                <a:alpha val="40000"/>
              </a:schemeClr>
            </a:glow>
            <a:outerShdw blurRad="406400" dist="38100" dir="2700000" sx="102000" sy="102000" algn="tl" rotWithShape="0">
              <a:prstClr val="black">
                <a:alpha val="90000"/>
              </a:prstClr>
            </a:outerShdw>
            <a:reflection stA="45000" endPos="0" dist="50800" dir="5400000" sy="-100000" algn="bl" rotWithShape="0"/>
          </a:effectLst>
          <a:scene3d>
            <a:camera prst="orthographicFront"/>
            <a:lightRig rig="threePt" dir="t"/>
          </a:scene3d>
          <a:sp3d>
            <a:bevelT prst="relaxedInset"/>
          </a:sp3d>
        </p:spPr>
        <p:txBody>
          <a:bodyPr wrap="square" anchor="t" anchorCtr="0">
            <a:spAutoFit/>
          </a:bodyPr>
          <a:lstStyle/>
          <a:p>
            <a:r>
              <a:rPr lang="en-US" sz="2800" i="1" dirty="0">
                <a:ln cmpd="tri">
                  <a:solidFill>
                    <a:schemeClr val="tx1"/>
                  </a:solidFill>
                </a:ln>
                <a:solidFill>
                  <a:schemeClr val="tx2">
                    <a:lumMod val="60000"/>
                    <a:lumOff val="40000"/>
                  </a:schemeClr>
                </a:solidFill>
                <a:latin typeface="Britannic Bold" pitchFamily="34" charset="0"/>
              </a:rPr>
              <a:t>The </a:t>
            </a:r>
            <a:r>
              <a:rPr lang="en-US" sz="40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mission</a:t>
            </a:r>
            <a:r>
              <a:rPr lang="en-US" sz="4000"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of the Engineering Technology Program at Queensborough Community College is to develop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technically</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competent</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and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professional</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graduates</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for successful careers within the profession.</a:t>
            </a:r>
            <a:r>
              <a:rPr lang="en-US" sz="2800" i="1" dirty="0">
                <a:solidFill>
                  <a:schemeClr val="tx2">
                    <a:lumMod val="60000"/>
                    <a:lumOff val="40000"/>
                  </a:schemeClr>
                </a:solidFill>
                <a:latin typeface="Britannic Bold" pitchFamily="34" charset="0"/>
              </a:rPr>
              <a:t> </a:t>
            </a:r>
          </a:p>
        </p:txBody>
      </p:sp>
    </p:spTree>
    <p:extLst>
      <p:ext uri="{BB962C8B-B14F-4D97-AF65-F5344CB8AC3E}">
        <p14:creationId xmlns:p14="http://schemas.microsoft.com/office/powerpoint/2010/main" val="3690285273"/>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250"/>
                                        <p:tgtEl>
                                          <p:spTgt spid="2"/>
                                        </p:tgtEl>
                                      </p:cBhvr>
                                    </p:animEffect>
                                    <p:anim calcmode="lin" valueType="num">
                                      <p:cBhvr>
                                        <p:cTn id="8" dur="1250" fill="hold"/>
                                        <p:tgtEl>
                                          <p:spTgt spid="2"/>
                                        </p:tgtEl>
                                        <p:attrNameLst>
                                          <p:attrName>ppt_w</p:attrName>
                                        </p:attrNameLst>
                                      </p:cBhvr>
                                      <p:tavLst>
                                        <p:tav tm="0" fmla="#ppt_w*sin(2.5*pi*$)">
                                          <p:val>
                                            <p:fltVal val="0"/>
                                          </p:val>
                                        </p:tav>
                                        <p:tav tm="100000">
                                          <p:val>
                                            <p:fltVal val="1"/>
                                          </p:val>
                                        </p:tav>
                                      </p:tavLst>
                                    </p:anim>
                                    <p:anim calcmode="lin" valueType="num">
                                      <p:cBhvr>
                                        <p:cTn id="9" dur="1250" fill="hold"/>
                                        <p:tgtEl>
                                          <p:spTgt spid="2"/>
                                        </p:tgtEl>
                                        <p:attrNameLst>
                                          <p:attrName>ppt_h</p:attrName>
                                        </p:attrNameLst>
                                      </p:cBhvr>
                                      <p:tavLst>
                                        <p:tav tm="0">
                                          <p:val>
                                            <p:strVal val="#ppt_h"/>
                                          </p:val>
                                        </p:tav>
                                        <p:tav tm="100000">
                                          <p:val>
                                            <p:strVal val="#ppt_h"/>
                                          </p:val>
                                        </p:tav>
                                      </p:tavLst>
                                    </p:anim>
                                  </p:childTnLst>
                                </p:cTn>
                              </p:par>
                            </p:childTnLst>
                          </p:cTn>
                        </p:par>
                        <p:par>
                          <p:cTn id="10" fill="hold">
                            <p:stCondLst>
                              <p:cond delay="1250"/>
                            </p:stCondLst>
                            <p:childTnLst>
                              <p:par>
                                <p:cTn id="11" presetID="45"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000"/>
                                        <p:tgtEl>
                                          <p:spTgt spid="3"/>
                                        </p:tgtEl>
                                      </p:cBhvr>
                                    </p:animEffect>
                                    <p:anim calcmode="lin" valueType="num">
                                      <p:cBhvr>
                                        <p:cTn id="14" dur="2000" fill="hold"/>
                                        <p:tgtEl>
                                          <p:spTgt spid="3"/>
                                        </p:tgtEl>
                                        <p:attrNameLst>
                                          <p:attrName>ppt_w</p:attrName>
                                        </p:attrNameLst>
                                      </p:cBhvr>
                                      <p:tavLst>
                                        <p:tav tm="0" fmla="#ppt_w*sin(2.5*pi*$)">
                                          <p:val>
                                            <p:fltVal val="0"/>
                                          </p:val>
                                        </p:tav>
                                        <p:tav tm="100000">
                                          <p:val>
                                            <p:fltVal val="1"/>
                                          </p:val>
                                        </p:tav>
                                      </p:tavLst>
                                    </p:anim>
                                    <p:anim calcmode="lin" valueType="num">
                                      <p:cBhvr>
                                        <p:cTn id="15"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1">
                <a:lumMod val="50000"/>
                <a:lumOff val="50000"/>
              </a:schemeClr>
            </a:gs>
            <a:gs pos="89000">
              <a:schemeClr val="bg1">
                <a:lumMod val="75000"/>
                <a:lumOff val="25000"/>
              </a:schemeClr>
            </a:gs>
            <a:gs pos="72000">
              <a:srgbClr val="3399FF"/>
            </a:gs>
            <a:gs pos="46000">
              <a:schemeClr val="bg1">
                <a:lumMod val="75000"/>
                <a:lumOff val="25000"/>
              </a:schemeClr>
            </a:gs>
            <a:gs pos="100000">
              <a:schemeClr val="bg1">
                <a:lumMod val="95000"/>
                <a:lumOff val="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preferRelativeResize="0">
            <a:picLocks/>
          </p:cNvPicPr>
          <p:nvPr/>
        </p:nvPicPr>
        <p:blipFill>
          <a:blip r:embed="rId3" cstate="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43735" y="1107071"/>
            <a:ext cx="6477000" cy="3804645"/>
          </a:xfrm>
          <a:prstGeom prst="rect">
            <a:avLst/>
          </a:prstGeom>
          <a:scene3d>
            <a:camera prst="orthographicFront"/>
            <a:lightRig rig="threePt" dir="t"/>
          </a:scene3d>
          <a:sp3d extrusionH="76200" contourW="19050" prstMaterial="dkEdge">
            <a:bevelT/>
            <a:bevelB w="139700" h="139700" prst="divot"/>
            <a:extrusionClr>
              <a:schemeClr val="accent5">
                <a:lumMod val="75000"/>
              </a:schemeClr>
            </a:extrusionClr>
            <a:contourClr>
              <a:schemeClr val="accent1">
                <a:lumMod val="50000"/>
              </a:schemeClr>
            </a:contourClr>
          </a:sp3d>
        </p:spPr>
      </p:pic>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ackgroundRemoval t="1000" b="100000" l="667" r="100000">
                        <a14:backgroundMark x1="65000" y1="14000" x2="65000" y2="14000"/>
                        <a14:backgroundMark x1="62333" y1="22333" x2="62333" y2="22333"/>
                        <a14:backgroundMark x1="79333" y1="27333" x2="79333" y2="27333"/>
                        <a14:backgroundMark x1="69667" y1="24000" x2="69667" y2="24000"/>
                        <a14:backgroundMark x1="7000" y1="61333" x2="7000" y2="61333"/>
                        <a14:backgroundMark x1="4333" y1="56333" x2="4333" y2="56333"/>
                        <a14:backgroundMark x1="27000" y1="56667" x2="27000" y2="56667"/>
                        <a14:backgroundMark x1="31667" y1="49333" x2="31667" y2="49333"/>
                      </a14:backgroundRemoval>
                    </a14:imgEffect>
                  </a14:imgLayer>
                </a14:imgProps>
              </a:ext>
              <a:ext uri="{28A0092B-C50C-407E-A947-70E740481C1C}">
                <a14:useLocalDpi xmlns:a14="http://schemas.microsoft.com/office/drawing/2010/main" val="0"/>
              </a:ext>
            </a:extLst>
          </a:blip>
          <a:stretch>
            <a:fillRect/>
          </a:stretch>
        </p:blipFill>
        <p:spPr>
          <a:xfrm>
            <a:off x="6858000" y="1523768"/>
            <a:ext cx="1352550" cy="1352550"/>
          </a:xfrm>
          <a:prstGeom prst="rect">
            <a:avLst/>
          </a:prstGeom>
        </p:spPr>
      </p:pic>
      <p:pic>
        <p:nvPicPr>
          <p:cNvPr id="6" name="Picture 5"/>
          <p:cNvPicPr>
            <a:picLocks noChangeAspect="1"/>
          </p:cNvPicPr>
          <p:nvPr/>
        </p:nvPicPr>
        <p:blipFill>
          <a:blip r:embed="rId7">
            <a:extLst>
              <a:ext uri="{BEBA8EAE-BF5A-486C-A8C5-ECC9F3942E4B}">
                <a14:imgProps xmlns:a14="http://schemas.microsoft.com/office/drawing/2010/main">
                  <a14:imgLayer r:embed="rId8">
                    <a14:imgEffect>
                      <a14:backgroundRemoval t="0" b="98667" l="0" r="100000">
                        <a14:backgroundMark x1="70000" y1="15200" x2="70000" y2="15200"/>
                        <a14:backgroundMark x1="86250" y1="90400" x2="86250" y2="91200"/>
                        <a14:backgroundMark x1="10500" y1="76267" x2="10500" y2="75200"/>
                        <a14:backgroundMark x1="1750" y1="42933" x2="1750" y2="42933"/>
                        <a14:backgroundMark x1="1750" y1="5867" x2="1750" y2="5867"/>
                        <a14:backgroundMark x1="17750" y1="2133" x2="17750" y2="2133"/>
                        <a14:backgroundMark x1="65500" y1="5867" x2="65500" y2="5867"/>
                        <a14:backgroundMark x1="87250" y1="1333" x2="87250" y2="1333"/>
                        <a14:backgroundMark x1="96500" y1="12800" x2="95750" y2="14133"/>
                      </a14:backgroundRemoval>
                    </a14:imgEffect>
                  </a14:imgLayer>
                </a14:imgProps>
              </a:ext>
              <a:ext uri="{28A0092B-C50C-407E-A947-70E740481C1C}">
                <a14:useLocalDpi xmlns:a14="http://schemas.microsoft.com/office/drawing/2010/main" val="0"/>
              </a:ext>
            </a:extLst>
          </a:blip>
          <a:stretch>
            <a:fillRect/>
          </a:stretch>
        </p:blipFill>
        <p:spPr>
          <a:xfrm flipH="1">
            <a:off x="6911235" y="2123496"/>
            <a:ext cx="1752600" cy="1771796"/>
          </a:xfrm>
          <a:prstGeom prst="rect">
            <a:avLst/>
          </a:prstGeom>
        </p:spPr>
      </p:pic>
      <p:pic>
        <p:nvPicPr>
          <p:cNvPr id="3" name="Picture 2"/>
          <p:cNvPicPr>
            <a:picLocks noChangeAspect="1"/>
          </p:cNvPicPr>
          <p:nvPr/>
        </p:nvPicPr>
        <p:blipFill>
          <a:blip r:embed="rId9">
            <a:extLst>
              <a:ext uri="{BEBA8EAE-BF5A-486C-A8C5-ECC9F3942E4B}">
                <a14:imgProps xmlns:a14="http://schemas.microsoft.com/office/drawing/2010/main">
                  <a14:imgLayer r:embed="rId10">
                    <a14:imgEffect>
                      <a14:backgroundRemoval t="14286" b="83482" l="0" r="100000">
                        <a14:foregroundMark x1="17411" y1="79464" x2="17411" y2="79464"/>
                        <a14:foregroundMark x1="50000" y1="78571" x2="50000" y2="78571"/>
                        <a14:foregroundMark x1="63393" y1="78571" x2="63393" y2="78571"/>
                        <a14:foregroundMark x1="82589" y1="78125" x2="82589" y2="78125"/>
                        <a14:foregroundMark x1="31696" y1="79464" x2="31696" y2="79018"/>
                        <a14:foregroundMark x1="35714" y1="78571" x2="35714" y2="78571"/>
                        <a14:foregroundMark x1="43304" y1="79018" x2="43304" y2="79018"/>
                        <a14:foregroundMark x1="12946" y1="79018" x2="12946" y2="79018"/>
                        <a14:foregroundMark x1="9375" y1="78571" x2="9375" y2="78571"/>
                        <a14:foregroundMark x1="41964" y1="74554" x2="41964" y2="74554"/>
                      </a14:backgroundRemoval>
                    </a14:imgEffect>
                  </a14:imgLayer>
                </a14:imgProps>
              </a:ext>
              <a:ext uri="{28A0092B-C50C-407E-A947-70E740481C1C}">
                <a14:useLocalDpi xmlns:a14="http://schemas.microsoft.com/office/drawing/2010/main" val="0"/>
              </a:ext>
            </a:extLst>
          </a:blip>
          <a:stretch>
            <a:fillRect/>
          </a:stretch>
        </p:blipFill>
        <p:spPr>
          <a:xfrm>
            <a:off x="6720735" y="3676650"/>
            <a:ext cx="2133600" cy="2133600"/>
          </a:xfrm>
          <a:prstGeom prst="rect">
            <a:avLst/>
          </a:prstGeom>
        </p:spPr>
      </p:pic>
      <p:sp>
        <p:nvSpPr>
          <p:cNvPr id="5" name="Rectangle 4"/>
          <p:cNvSpPr/>
          <p:nvPr/>
        </p:nvSpPr>
        <p:spPr>
          <a:xfrm>
            <a:off x="4139461" y="1514011"/>
            <a:ext cx="4648200" cy="4093428"/>
          </a:xfrm>
          <a:prstGeom prst="rect">
            <a:avLst/>
          </a:prstGeom>
          <a:gradFill>
            <a:gsLst>
              <a:gs pos="18000">
                <a:schemeClr val="accent1"/>
              </a:gs>
              <a:gs pos="100000">
                <a:srgbClr val="9CB86E">
                  <a:lumMod val="73000"/>
                  <a:lumOff val="27000"/>
                  <a:alpha val="28000"/>
                </a:srgbClr>
              </a:gs>
              <a:gs pos="96000">
                <a:schemeClr val="bg2">
                  <a:lumMod val="50000"/>
                  <a:alpha val="78000"/>
                </a:schemeClr>
              </a:gs>
            </a:gsLst>
            <a:lin ang="6600000" scaled="0"/>
          </a:gradFill>
          <a:effectLst>
            <a:glow rad="139700">
              <a:schemeClr val="accent1">
                <a:satMod val="175000"/>
                <a:alpha val="40000"/>
              </a:schemeClr>
            </a:glow>
            <a:outerShdw blurRad="50800" dist="127000" algn="tr" rotWithShape="0">
              <a:prstClr val="black">
                <a:alpha val="66000"/>
              </a:prstClr>
            </a:outerShdw>
          </a:effectLst>
        </p:spPr>
        <p:txBody>
          <a:bodyPr wrap="square">
            <a:spAutoFit/>
          </a:bodyPr>
          <a:lstStyle/>
          <a:p>
            <a:r>
              <a:rPr lang="en-US" sz="3600" b="1" spc="-150" dirty="0">
                <a:effectLst>
                  <a:outerShdw blurRad="38100" dist="38100" dir="2700000" algn="tl">
                    <a:srgbClr val="000000">
                      <a:alpha val="43137"/>
                    </a:srgbClr>
                  </a:outerShdw>
                </a:effectLst>
                <a:latin typeface="Aharoni" pitchFamily="2" charset="-79"/>
                <a:cs typeface="Aharoni" pitchFamily="2" charset="-79"/>
              </a:rPr>
              <a:t>The ET Department maintains sixteen modern laboratories, </a:t>
            </a:r>
            <a:r>
              <a:rPr lang="en-US" sz="3600" b="1" spc="-150" dirty="0" smtClean="0">
                <a:effectLst>
                  <a:outerShdw blurRad="38100" dist="38100" dir="2700000" algn="tl">
                    <a:srgbClr val="000000">
                      <a:alpha val="43137"/>
                    </a:srgbClr>
                  </a:outerShdw>
                </a:effectLst>
                <a:latin typeface="Aharoni" pitchFamily="2" charset="-79"/>
                <a:cs typeface="Aharoni" pitchFamily="2" charset="-79"/>
              </a:rPr>
              <a:t>fitted with state-of-the-art equipment in support of </a:t>
            </a:r>
            <a:r>
              <a:rPr lang="en-US" sz="4000" b="1" i="1" spc="-150" dirty="0" smtClean="0">
                <a:effectLst>
                  <a:outerShdw blurRad="38100" dist="38100" dir="2700000" algn="tl">
                    <a:srgbClr val="000000">
                      <a:alpha val="43137"/>
                    </a:srgbClr>
                  </a:outerShdw>
                </a:effectLst>
                <a:latin typeface="Aharoni" pitchFamily="2" charset="-79"/>
                <a:cs typeface="Aharoni" pitchFamily="2" charset="-79"/>
              </a:rPr>
              <a:t>multiple disciplines</a:t>
            </a:r>
            <a:r>
              <a:rPr lang="en-US" sz="3600" b="1" spc="-150" dirty="0" smtClean="0">
                <a:effectLst>
                  <a:outerShdw blurRad="38100" dist="38100" dir="2700000" algn="tl">
                    <a:srgbClr val="000000">
                      <a:alpha val="43137"/>
                    </a:srgbClr>
                  </a:outerShdw>
                </a:effectLst>
                <a:latin typeface="Aharoni" pitchFamily="2" charset="-79"/>
                <a:cs typeface="Aharoni" pitchFamily="2" charset="-79"/>
              </a:rPr>
              <a:t>.</a:t>
            </a:r>
            <a:endParaRPr lang="en-US" sz="3600" b="1" spc="-150" dirty="0">
              <a:effectLst>
                <a:outerShdw blurRad="38100" dist="38100" dir="2700000" algn="tl">
                  <a:srgbClr val="000000">
                    <a:alpha val="43137"/>
                  </a:srgbClr>
                </a:outerShdw>
              </a:effectLst>
              <a:latin typeface="Aharoni" pitchFamily="2" charset="-79"/>
              <a:cs typeface="Aharoni" pitchFamily="2" charset="-79"/>
            </a:endParaRPr>
          </a:p>
        </p:txBody>
      </p:sp>
      <p:sp>
        <p:nvSpPr>
          <p:cNvPr id="4" name="Title 3"/>
          <p:cNvSpPr>
            <a:spLocks noGrp="1"/>
          </p:cNvSpPr>
          <p:nvPr>
            <p:ph type="title"/>
          </p:nvPr>
        </p:nvSpPr>
        <p:spPr>
          <a:xfrm>
            <a:off x="424710" y="282029"/>
            <a:ext cx="8229600" cy="769441"/>
          </a:xfrm>
        </p:spPr>
        <p:txBody>
          <a:bodyPr wrap="square">
            <a:spAutoFit/>
          </a:bodyPr>
          <a:lstStyle/>
          <a:p>
            <a:pPr defTabSz="849001"/>
            <a:r>
              <a:rPr lang="en-US" b="1" i="1" dirty="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rPr>
              <a:t>16 </a:t>
            </a:r>
            <a:r>
              <a:rPr lang="en-US" b="1" i="1" dirty="0" smtClean="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rPr>
              <a:t>Labs Across Multiple Disciplines</a:t>
            </a:r>
            <a:endParaRPr lang="en-US" b="1" i="1" dirty="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endParaRPr>
          </a:p>
        </p:txBody>
      </p:sp>
    </p:spTree>
    <p:extLst>
      <p:ext uri="{BB962C8B-B14F-4D97-AF65-F5344CB8AC3E}">
        <p14:creationId xmlns:p14="http://schemas.microsoft.com/office/powerpoint/2010/main" val="3956574930"/>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fltVal val="0"/>
                                          </p:val>
                                        </p:tav>
                                        <p:tav tm="100000">
                                          <p:val>
                                            <p:strVal val="#ppt_w"/>
                                          </p:val>
                                        </p:tav>
                                      </p:tavLst>
                                    </p:anim>
                                    <p:anim calcmode="lin" valueType="num">
                                      <p:cBhvr>
                                        <p:cTn id="12" dur="1000" fill="hold"/>
                                        <p:tgtEl>
                                          <p:spTgt spid="2"/>
                                        </p:tgtEl>
                                        <p:attrNameLst>
                                          <p:attrName>ppt_h</p:attrName>
                                        </p:attrNameLst>
                                      </p:cBhvr>
                                      <p:tavLst>
                                        <p:tav tm="0">
                                          <p:val>
                                            <p:fltVal val="0"/>
                                          </p:val>
                                        </p:tav>
                                        <p:tav tm="100000">
                                          <p:val>
                                            <p:strVal val="#ppt_h"/>
                                          </p:val>
                                        </p:tav>
                                      </p:tavLst>
                                    </p:anim>
                                    <p:anim calcmode="lin" valueType="num">
                                      <p:cBhvr>
                                        <p:cTn id="13" dur="1000" fill="hold"/>
                                        <p:tgtEl>
                                          <p:spTgt spid="2"/>
                                        </p:tgtEl>
                                        <p:attrNameLst>
                                          <p:attrName>style.rotation</p:attrName>
                                        </p:attrNameLst>
                                      </p:cBhvr>
                                      <p:tavLst>
                                        <p:tav tm="0">
                                          <p:val>
                                            <p:fltVal val="90"/>
                                          </p:val>
                                        </p:tav>
                                        <p:tav tm="100000">
                                          <p:val>
                                            <p:fltVal val="0"/>
                                          </p:val>
                                        </p:tav>
                                      </p:tavLst>
                                    </p:anim>
                                    <p:animEffect transition="in" filter="fade">
                                      <p:cBhvr>
                                        <p:cTn id="14" dur="1000"/>
                                        <p:tgtEl>
                                          <p:spTgt spid="2"/>
                                        </p:tgtEl>
                                      </p:cBhvr>
                                    </p:animEffect>
                                  </p:childTnLst>
                                </p:cTn>
                              </p:par>
                            </p:childTnLst>
                          </p:cTn>
                        </p:par>
                        <p:par>
                          <p:cTn id="15" fill="hold">
                            <p:stCondLst>
                              <p:cond delay="1500"/>
                            </p:stCondLst>
                            <p:childTnLst>
                              <p:par>
                                <p:cTn id="16" presetID="42"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16" presetClass="entr" presetSubtype="21"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arn(inVertical)">
                                      <p:cBhvr>
                                        <p:cTn id="24" dur="500"/>
                                        <p:tgtEl>
                                          <p:spTgt spid="6"/>
                                        </p:tgtEl>
                                      </p:cBhvr>
                                    </p:animEffect>
                                  </p:childTnLst>
                                </p:cTn>
                              </p:par>
                            </p:childTnLst>
                          </p:cTn>
                        </p:par>
                        <p:par>
                          <p:cTn id="25" fill="hold">
                            <p:stCondLst>
                              <p:cond delay="3000"/>
                            </p:stCondLst>
                            <p:childTnLst>
                              <p:par>
                                <p:cTn id="26" presetID="14" presetClass="entr" presetSubtype="1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randombar(horizontal)">
                                      <p:cBhvr>
                                        <p:cTn id="28" dur="500"/>
                                        <p:tgtEl>
                                          <p:spTgt spid="7"/>
                                        </p:tgtEl>
                                      </p:cBhvr>
                                    </p:animEffect>
                                  </p:childTnLst>
                                </p:cTn>
                              </p:par>
                            </p:childTnLst>
                          </p:cTn>
                        </p:par>
                        <p:par>
                          <p:cTn id="29" fill="hold">
                            <p:stCondLst>
                              <p:cond delay="3500"/>
                            </p:stCondLst>
                            <p:childTnLst>
                              <p:par>
                                <p:cTn id="30" presetID="45" presetClass="entr" presetSubtype="0" fill="hold" grpId="1"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2000"/>
                                        <p:tgtEl>
                                          <p:spTgt spid="4"/>
                                        </p:tgtEl>
                                      </p:cBhvr>
                                    </p:animEffect>
                                    <p:anim calcmode="lin" valueType="num">
                                      <p:cBhvr>
                                        <p:cTn id="33" dur="2000" fill="hold"/>
                                        <p:tgtEl>
                                          <p:spTgt spid="4"/>
                                        </p:tgtEl>
                                        <p:attrNameLst>
                                          <p:attrName>ppt_w</p:attrName>
                                        </p:attrNameLst>
                                      </p:cBhvr>
                                      <p:tavLst>
                                        <p:tav tm="0" fmla="#ppt_w*sin(2.5*pi*$)">
                                          <p:val>
                                            <p:fltVal val="0"/>
                                          </p:val>
                                        </p:tav>
                                        <p:tav tm="100000">
                                          <p:val>
                                            <p:fltVal val="1"/>
                                          </p:val>
                                        </p:tav>
                                      </p:tavLst>
                                    </p:anim>
                                    <p:anim calcmode="lin" valueType="num">
                                      <p:cBhvr>
                                        <p:cTn id="34" dur="2000" fill="hold"/>
                                        <p:tgtEl>
                                          <p:spTgt spid="4"/>
                                        </p:tgtEl>
                                        <p:attrNameLst>
                                          <p:attrName>ppt_h</p:attrName>
                                        </p:attrNameLst>
                                      </p:cBhvr>
                                      <p:tavLst>
                                        <p:tav tm="0">
                                          <p:val>
                                            <p:strVal val="#ppt_h"/>
                                          </p:val>
                                        </p:tav>
                                        <p:tav tm="100000">
                                          <p:val>
                                            <p:strVal val="#ppt_h"/>
                                          </p:val>
                                        </p:tav>
                                      </p:tavLst>
                                    </p:anim>
                                  </p:childTnLst>
                                </p:cTn>
                              </p:par>
                            </p:childTnLst>
                          </p:cTn>
                        </p:par>
                        <p:par>
                          <p:cTn id="35" fill="hold">
                            <p:stCondLst>
                              <p:cond delay="5500"/>
                            </p:stCondLst>
                            <p:childTnLst>
                              <p:par>
                                <p:cTn id="36" presetID="31" presetClass="entr" presetSubtype="0" fill="hold" grpId="0" nodeType="after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p:cTn id="38" dur="1000" fill="hold"/>
                                        <p:tgtEl>
                                          <p:spTgt spid="5"/>
                                        </p:tgtEl>
                                        <p:attrNameLst>
                                          <p:attrName>ppt_w</p:attrName>
                                        </p:attrNameLst>
                                      </p:cBhvr>
                                      <p:tavLst>
                                        <p:tav tm="0">
                                          <p:val>
                                            <p:fltVal val="0"/>
                                          </p:val>
                                        </p:tav>
                                        <p:tav tm="100000">
                                          <p:val>
                                            <p:strVal val="#ppt_w"/>
                                          </p:val>
                                        </p:tav>
                                      </p:tavLst>
                                    </p:anim>
                                    <p:anim calcmode="lin" valueType="num">
                                      <p:cBhvr>
                                        <p:cTn id="39" dur="1000" fill="hold"/>
                                        <p:tgtEl>
                                          <p:spTgt spid="5"/>
                                        </p:tgtEl>
                                        <p:attrNameLst>
                                          <p:attrName>ppt_h</p:attrName>
                                        </p:attrNameLst>
                                      </p:cBhvr>
                                      <p:tavLst>
                                        <p:tav tm="0">
                                          <p:val>
                                            <p:fltVal val="0"/>
                                          </p:val>
                                        </p:tav>
                                        <p:tav tm="100000">
                                          <p:val>
                                            <p:strVal val="#ppt_h"/>
                                          </p:val>
                                        </p:tav>
                                      </p:tavLst>
                                    </p:anim>
                                    <p:anim calcmode="lin" valueType="num">
                                      <p:cBhvr>
                                        <p:cTn id="40" dur="1000" fill="hold"/>
                                        <p:tgtEl>
                                          <p:spTgt spid="5"/>
                                        </p:tgtEl>
                                        <p:attrNameLst>
                                          <p:attrName>style.rotation</p:attrName>
                                        </p:attrNameLst>
                                      </p:cBhvr>
                                      <p:tavLst>
                                        <p:tav tm="0">
                                          <p:val>
                                            <p:fltVal val="90"/>
                                          </p:val>
                                        </p:tav>
                                        <p:tav tm="100000">
                                          <p:val>
                                            <p:fltVal val="0"/>
                                          </p:val>
                                        </p:tav>
                                      </p:tavLst>
                                    </p:anim>
                                    <p:animEffect transition="in" filter="fade">
                                      <p:cBhvr>
                                        <p:cTn id="4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p:bldP spid="4" grpId="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2.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w="0">
          <a:solidFill>
            <a:schemeClr val="bg1">
              <a:lumMod val="95000"/>
              <a:lumOff val="5000"/>
            </a:schemeClr>
          </a:solidFill>
        </a:ln>
        <a:effectLst>
          <a:softEdge rad="635000"/>
        </a:effectLst>
      </a:spPr>
      <a:bodyPr wrap="square" rtlCol="0">
        <a:spAutoFit/>
      </a:bodyPr>
      <a:lstStyle>
        <a:defPPr algn="ctr">
          <a:defRPr sz="3600" b="1" dirty="0" smtClean="0">
            <a:ln w="12700">
              <a:solidFill>
                <a:schemeClr val="accent3">
                  <a:lumMod val="50000"/>
                  <a:alpha val="0"/>
                </a:schemeClr>
              </a:solidFill>
            </a:ln>
            <a:solidFill>
              <a:srgbClr val="00B050"/>
            </a:solidFill>
            <a:effectLst>
              <a:glow rad="63500">
                <a:schemeClr val="accent6">
                  <a:lumMod val="75000"/>
                </a:schemeClr>
              </a:glow>
              <a:outerShdw sx="1000" sy="1000" algn="ctr" rotWithShape="0">
                <a:schemeClr val="accent6">
                  <a:lumMod val="75000"/>
                </a:schemeClr>
              </a:outerShdw>
            </a:effectLst>
            <a:latin typeface="Britannic Bold" pitchFamily="34" charset="0"/>
            <a:cs typeface="Aharoni" pitchFamily="2" charset="-79"/>
          </a:defRPr>
        </a:defPPr>
      </a:lstStyle>
    </a:tx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5522</TotalTime>
  <Words>998</Words>
  <Application>Microsoft Office PowerPoint</Application>
  <PresentationFormat>On-screen Show (16:10)</PresentationFormat>
  <Paragraphs>108</Paragraphs>
  <Slides>34</Slides>
  <Notes>6</Notes>
  <HiddenSlides>0</HiddenSlides>
  <MMClips>2</MMClips>
  <ScaleCrop>false</ScaleCrop>
  <HeadingPairs>
    <vt:vector size="4" baseType="variant">
      <vt:variant>
        <vt:lpstr>Theme</vt:lpstr>
      </vt:variant>
      <vt:variant>
        <vt:i4>2</vt:i4>
      </vt:variant>
      <vt:variant>
        <vt:lpstr>Slide Titles</vt:lpstr>
      </vt:variant>
      <vt:variant>
        <vt:i4>34</vt:i4>
      </vt:variant>
    </vt:vector>
  </HeadingPairs>
  <TitlesOfParts>
    <vt:vector size="36" baseType="lpstr">
      <vt:lpstr>Office Theme</vt:lpstr>
      <vt:lpstr>1_Office Theme</vt:lpstr>
      <vt:lpstr>PowerPoint Presentation</vt:lpstr>
      <vt:lpstr>PowerPoint Presentation</vt:lpstr>
      <vt:lpstr>engineering Technology department Programs</vt:lpstr>
      <vt:lpstr>PowerPoint Presentation</vt:lpstr>
      <vt:lpstr>PowerPoint Presentation</vt:lpstr>
      <vt:lpstr>PowerPoint Presentation</vt:lpstr>
      <vt:lpstr>Engineering Technology Educational Objectives</vt:lpstr>
      <vt:lpstr>PowerPoint Presentation</vt:lpstr>
      <vt:lpstr>16 Labs Across Multiple Disciplines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Queens, The Most Diverse County In America*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Student</dc:creator>
  <dc:description>This is the second version of the presentation. Each slide varies in  color and pattern. Each slide is set to a maximum of 30 second intervals.</dc:description>
  <cp:lastModifiedBy>Student</cp:lastModifiedBy>
  <cp:revision>586</cp:revision>
  <dcterms:created xsi:type="dcterms:W3CDTF">2012-10-03T18:26:46Z</dcterms:created>
  <dcterms:modified xsi:type="dcterms:W3CDTF">2013-06-03T22:00:43Z</dcterms:modified>
</cp:coreProperties>
</file>